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3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4.xml" ContentType="application/vnd.openxmlformats-officedocument.theme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compatMode="1" saveSubsetFonts="1" autoCompressPictures="0">
  <p:sldMasterIdLst>
    <p:sldMasterId id="2147483648" r:id="rId1"/>
    <p:sldMasterId id="2147484516" r:id="rId2"/>
    <p:sldMasterId id="2147484291" r:id="rId3"/>
    <p:sldMasterId id="2147484528" r:id="rId4"/>
    <p:sldMasterId id="2147484502" r:id="rId5"/>
  </p:sldMasterIdLst>
  <p:notesMasterIdLst>
    <p:notesMasterId r:id="rId18"/>
  </p:notesMasterIdLst>
  <p:sldIdLst>
    <p:sldId id="299" r:id="rId6"/>
    <p:sldId id="300" r:id="rId7"/>
    <p:sldId id="301" r:id="rId8"/>
    <p:sldId id="304" r:id="rId9"/>
    <p:sldId id="305" r:id="rId10"/>
    <p:sldId id="306" r:id="rId11"/>
    <p:sldId id="302" r:id="rId12"/>
    <p:sldId id="303" r:id="rId13"/>
    <p:sldId id="307" r:id="rId14"/>
    <p:sldId id="308" r:id="rId15"/>
    <p:sldId id="309" r:id="rId16"/>
    <p:sldId id="310" r:id="rId17"/>
  </p:sldIdLst>
  <p:sldSz cx="17327563" cy="9747250"/>
  <p:notesSz cx="6858000" cy="9144000"/>
  <p:defaultTextStyle>
    <a:defPPr>
      <a:defRPr lang="en-US"/>
    </a:defPPr>
    <a:lvl1pPr algn="l" defTabSz="773113" rtl="0" fontAlgn="base">
      <a:spcBef>
        <a:spcPct val="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773113" indent="-315913" algn="l" defTabSz="773113" rtl="0" fontAlgn="base">
      <a:spcBef>
        <a:spcPct val="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1546225" indent="-631825" algn="l" defTabSz="773113" rtl="0" fontAlgn="base">
      <a:spcBef>
        <a:spcPct val="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2319338" indent="-947738" algn="l" defTabSz="773113" rtl="0" fontAlgn="base">
      <a:spcBef>
        <a:spcPct val="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3094038" indent="-1265238" algn="l" defTabSz="773113" rtl="0" fontAlgn="base">
      <a:spcBef>
        <a:spcPct val="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3070">
          <p15:clr>
            <a:srgbClr val="A4A3A4"/>
          </p15:clr>
        </p15:guide>
        <p15:guide id="2" pos="545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9C9C9"/>
    <a:srgbClr val="CFCFCF"/>
    <a:srgbClr val="ECECEC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4660"/>
  </p:normalViewPr>
  <p:slideViewPr>
    <p:cSldViewPr>
      <p:cViewPr varScale="1">
        <p:scale>
          <a:sx n="54" d="100"/>
          <a:sy n="54" d="100"/>
        </p:scale>
        <p:origin x="-112" y="-1624"/>
      </p:cViewPr>
      <p:guideLst>
        <p:guide orient="horz" pos="3070"/>
        <p:guide pos="5457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4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19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0446B5-9575-414A-8051-8D0B7DCD405A}" type="datetimeFigureOut">
              <a:rPr lang="en-US" smtClean="0"/>
              <a:t>10/28/14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B83177-50F0-40F0-A851-020B23A726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5961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Relationship Id="rId3" Type="http://schemas.openxmlformats.org/officeDocument/2006/relationships/image" Target="../media/image6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4" Type="http://schemas.openxmlformats.org/officeDocument/2006/relationships/image" Target="../media/image8.png"/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4" Type="http://schemas.openxmlformats.org/officeDocument/2006/relationships/image" Target="../media/image10.png"/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4" Type="http://schemas.openxmlformats.org/officeDocument/2006/relationships/image" Target="../media/image12.png"/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3.png"/><Relationship Id="rId3" Type="http://schemas.openxmlformats.org/officeDocument/2006/relationships/image" Target="../media/image1.emf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1.emf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5.png"/><Relationship Id="rId3" Type="http://schemas.openxmlformats.org/officeDocument/2006/relationships/image" Target="../media/image1.emf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6.png"/><Relationship Id="rId3" Type="http://schemas.openxmlformats.org/officeDocument/2006/relationships/image" Target="../media/image1.emf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7.png"/><Relationship Id="rId3" Type="http://schemas.openxmlformats.org/officeDocument/2006/relationships/image" Target="../media/image1.emf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8.png"/><Relationship Id="rId3" Type="http://schemas.openxmlformats.org/officeDocument/2006/relationships/image" Target="../media/image1.emf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9.jpg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0.jp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1.jp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2.jpg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3.jp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4.jpg"/><Relationship Id="rId3" Type="http://schemas.openxmlformats.org/officeDocument/2006/relationships/image" Target="../media/image25.png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6.jpg"/><Relationship Id="rId3" Type="http://schemas.openxmlformats.org/officeDocument/2006/relationships/image" Target="../media/image27.pn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8.jpg"/><Relationship Id="rId3" Type="http://schemas.openxmlformats.org/officeDocument/2006/relationships/image" Target="../media/image29.png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30.jpg"/><Relationship Id="rId3" Type="http://schemas.openxmlformats.org/officeDocument/2006/relationships/image" Target="../media/image31.png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32.jpg"/><Relationship Id="rId3" Type="http://schemas.openxmlformats.org/officeDocument/2006/relationships/image" Target="../media/image3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element with 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346" y="300038"/>
            <a:ext cx="14724054" cy="1449387"/>
          </a:xfrm>
        </p:spPr>
        <p:txBody>
          <a:bodyPr/>
          <a:lstStyle>
            <a:lvl1pPr>
              <a:defRPr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346" y="1911090"/>
            <a:ext cx="15877477" cy="6848735"/>
          </a:xfrm>
        </p:spPr>
        <p:txBody>
          <a:bodyPr/>
          <a:lstStyle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</a:t>
            </a:r>
            <a:r>
              <a:rPr lang="en-US" dirty="0" err="1" smtClean="0"/>
              <a:t>Brightcove</a:t>
            </a:r>
            <a:r>
              <a:rPr lang="en-US" dirty="0" smtClean="0"/>
              <a:t> </a:t>
            </a:r>
            <a:r>
              <a:rPr lang="en-US" dirty="0" err="1" smtClean="0"/>
              <a:t>Inc</a:t>
            </a:r>
            <a:endParaRPr lang="en-US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10146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346" y="300038"/>
            <a:ext cx="14724054" cy="1449387"/>
          </a:xfrm>
        </p:spPr>
        <p:txBody>
          <a:bodyPr/>
          <a:lstStyle>
            <a:lvl1pPr>
              <a:defRPr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</a:t>
            </a:r>
            <a:r>
              <a:rPr lang="en-US" dirty="0" err="1" smtClean="0"/>
              <a:t>Brightcove</a:t>
            </a:r>
            <a:r>
              <a:rPr lang="en-US" dirty="0" smtClean="0"/>
              <a:t> </a:t>
            </a:r>
            <a:r>
              <a:rPr lang="en-US" dirty="0" err="1" smtClean="0"/>
              <a:t>Inc</a:t>
            </a:r>
            <a:endParaRPr lang="en-US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92892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elements with 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2"/>
          </p:nvPr>
        </p:nvSpPr>
        <p:spPr>
          <a:xfrm>
            <a:off x="8581834" y="1947862"/>
            <a:ext cx="7837679" cy="67357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</a:t>
            </a:r>
            <a:r>
              <a:rPr lang="en-US" dirty="0" err="1" smtClean="0"/>
              <a:t>Brightcove</a:t>
            </a:r>
            <a:r>
              <a:rPr lang="en-US" dirty="0" smtClean="0"/>
              <a:t> </a:t>
            </a:r>
            <a:r>
              <a:rPr lang="en-US" dirty="0" err="1" smtClean="0"/>
              <a:t>Inc</a:t>
            </a:r>
            <a:endParaRPr lang="en-US" dirty="0" smtClean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  <p:sp>
        <p:nvSpPr>
          <p:cNvPr id="10" name="Content Placeholder 2"/>
          <p:cNvSpPr>
            <a:spLocks noGrp="1"/>
          </p:cNvSpPr>
          <p:nvPr>
            <p:ph idx="15"/>
          </p:nvPr>
        </p:nvSpPr>
        <p:spPr>
          <a:xfrm>
            <a:off x="541338" y="1947862"/>
            <a:ext cx="7837679" cy="67357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660058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</a:t>
            </a:r>
            <a:r>
              <a:rPr lang="en-US" dirty="0" err="1" smtClean="0"/>
              <a:t>Brightcove</a:t>
            </a:r>
            <a:r>
              <a:rPr lang="en-US" dirty="0" smtClean="0"/>
              <a:t> </a:t>
            </a:r>
            <a:r>
              <a:rPr lang="en-US" dirty="0" err="1" smtClean="0"/>
              <a:t>Inc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541339" y="1978025"/>
            <a:ext cx="15742442" cy="6575425"/>
          </a:xfrm>
        </p:spPr>
        <p:txBody>
          <a:bodyPr anchor="ctr"/>
          <a:lstStyle>
            <a:lvl1pPr marL="0" indent="0">
              <a:lnSpc>
                <a:spcPct val="150000"/>
              </a:lnSpc>
              <a:buNone/>
              <a:defRPr sz="40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6017445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agraph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</a:t>
            </a:r>
            <a:r>
              <a:rPr lang="en-US" dirty="0" err="1" smtClean="0"/>
              <a:t>Brightcove</a:t>
            </a:r>
            <a:r>
              <a:rPr lang="en-US" dirty="0" smtClean="0"/>
              <a:t> </a:t>
            </a:r>
            <a:r>
              <a:rPr lang="en-US" dirty="0" err="1" smtClean="0"/>
              <a:t>Inc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541338" y="3251200"/>
            <a:ext cx="15742442" cy="5432425"/>
          </a:xfrm>
        </p:spPr>
        <p:txBody>
          <a:bodyPr anchor="t"/>
          <a:lstStyle>
            <a:lvl1pPr marL="0" indent="0">
              <a:lnSpc>
                <a:spcPts val="4500"/>
              </a:lnSpc>
              <a:buNone/>
              <a:defRPr sz="36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541338" y="1978025"/>
            <a:ext cx="15741650" cy="1273175"/>
          </a:xfrm>
        </p:spPr>
        <p:txBody>
          <a:bodyPr anchor="b"/>
          <a:lstStyle>
            <a:lvl1pPr marL="0" indent="0">
              <a:buNone/>
              <a:defRPr sz="4000" b="1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6854979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agraph with pull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</a:t>
            </a:r>
            <a:r>
              <a:rPr lang="en-US" dirty="0" err="1" smtClean="0"/>
              <a:t>Brightcove</a:t>
            </a:r>
            <a:r>
              <a:rPr lang="en-US" dirty="0" smtClean="0"/>
              <a:t> </a:t>
            </a:r>
            <a:r>
              <a:rPr lang="en-US" dirty="0" err="1" smtClean="0"/>
              <a:t>Inc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541339" y="1978025"/>
            <a:ext cx="6293642" cy="6423025"/>
          </a:xfrm>
        </p:spPr>
        <p:txBody>
          <a:bodyPr anchor="ctr"/>
          <a:lstStyle>
            <a:lvl1pPr marL="0" indent="0">
              <a:buNone/>
              <a:defRPr sz="4400" b="1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7062788" y="1978025"/>
            <a:ext cx="9144000" cy="6423025"/>
          </a:xfrm>
        </p:spPr>
        <p:txBody>
          <a:bodyPr/>
          <a:lstStyle>
            <a:lvl1pPr marL="0" indent="0">
              <a:lnSpc>
                <a:spcPts val="4800"/>
              </a:lnSpc>
              <a:spcBef>
                <a:spcPts val="0"/>
              </a:spcBef>
              <a:spcAft>
                <a:spcPts val="1200"/>
              </a:spcAft>
              <a:buNone/>
              <a:defRPr sz="40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5912168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element with bulleted list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346" y="300038"/>
            <a:ext cx="14724054" cy="1449387"/>
          </a:xfrm>
        </p:spPr>
        <p:txBody>
          <a:bodyPr/>
          <a:lstStyle>
            <a:lvl1pPr>
              <a:defRPr sz="4000" cap="none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346" y="1911090"/>
            <a:ext cx="15877477" cy="6848735"/>
          </a:xfrm>
        </p:spPr>
        <p:txBody>
          <a:bodyPr/>
          <a:lstStyle>
            <a:lvl1pPr>
              <a:defRPr sz="3200"/>
            </a:lvl1pPr>
            <a:lvl2pPr>
              <a:defRPr sz="3200"/>
            </a:lvl2pPr>
            <a:lvl3pPr>
              <a:defRPr sz="3200"/>
            </a:lvl3pPr>
            <a:lvl4pPr>
              <a:defRPr sz="2800">
                <a:solidFill>
                  <a:schemeClr val="bg2">
                    <a:lumMod val="75000"/>
                  </a:schemeClr>
                </a:solidFill>
              </a:defRPr>
            </a:lvl4pPr>
            <a:lvl5pPr>
              <a:defRPr sz="2800">
                <a:solidFill>
                  <a:schemeClr val="bg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</a:t>
            </a:r>
            <a:r>
              <a:rPr lang="en-US" dirty="0" err="1" smtClean="0"/>
              <a:t>Brightcove</a:t>
            </a:r>
            <a:r>
              <a:rPr lang="en-US" dirty="0" smtClean="0"/>
              <a:t> </a:t>
            </a:r>
            <a:r>
              <a:rPr lang="en-US" dirty="0" err="1" smtClean="0"/>
              <a:t>Inc</a:t>
            </a:r>
            <a:endParaRPr lang="en-US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43169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imated main">
    <p:bg>
      <p:bgPr>
        <a:gradFill>
          <a:gsLst>
            <a:gs pos="0">
              <a:srgbClr val="ECECEC"/>
            </a:gs>
            <a:gs pos="100000">
              <a:srgbClr val="C9C9C9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9603" y="6206248"/>
            <a:ext cx="6571528" cy="606976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9746" y="6370640"/>
            <a:ext cx="2191060" cy="202376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4346" y="1417952"/>
            <a:ext cx="6055622" cy="559324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0781" y="-2855032"/>
            <a:ext cx="8490780" cy="784246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863" y="3693123"/>
            <a:ext cx="5008662" cy="462622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5576" y="2754599"/>
            <a:ext cx="1261606" cy="116527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9516" y="1379334"/>
            <a:ext cx="7414574" cy="5838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93183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228E-6 1.72638E-6 C 0.00706 -0.00098 0.01631 -0.00766 0.02071 -0.00326 L 0.03088 0.00684 C 0.0328 0.00912 0.03491 0.00309 0.03756 0.00244 C 0.04004 0.00179 0.04535 0.00684 0.04618 0.00277 C 0.04535 -0.00082 0.04645 -0.00358 0.04379 -0.00424 C 0.04105 -0.00505 0.03527 -0.00228 0.03088 -0.00082 C 0.0263 0.00032 0.02089 -0.00033 0.01723 0.00293 C 0.01292 0.00749 0.01347 0.00244 0.00358 0.00293 C -0.0065 0.00244 -0.00559 0.00602 -0.00943 0.00179 C -0.01282 -0.00163 -0.03188 0.00244 -0.03472 -0.00082 C -0.03729 -0.00277 -0.03811 1.72638E-6 -0.04022 0.00081 C -0.0426 0.0013 -0.04837 0.00032 -0.04837 0.00374 C -0.04837 0.0083 -0.03894 0.00716 -0.03683 0.00749 C -0.03463 0.00798 -0.03188 0.007 -0.0295 0.00488 C -0.02602 0.00146 -0.02556 0.00635 -0.02217 0.00293 C -0.01511 0.00065 -0.00724 0.00114 -1.94228E-6 1.72638E-6 Z " pathEditMode="relative" rAng="0" ptsTypes="AAAAAAAAAAAAAAAAA">
                                      <p:cBhvr>
                                        <p:cTn id="6" dur="59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0" y="13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6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4705E-6 1.88925E-6 C -3.14705E-6 0.0044 0.02172 0.0101 0.02694 0.01091 C 0.03225 0.01172 0.03207 0.00765 0.03225 0.00537 C 0.03244 0.00407 0.02767 -0.00358 0.03106 -0.00749 C 0.03134 -0.0101 0.0569 -0.01238 0.05809 -0.00847 C 0.05845 -0.00473 0.04004 0.01514 0.03702 0.01922 C 0.03463 0.02345 -0.012 0.0013 -0.012 0.0026 C -0.012 0.00391 0.05103 0.01205 0.05076 0.00961 C 0.05058 0.00847 0.04233 -0.00261 0.04206 -0.00375 C 0.04187 -0.00635 0.02795 -0.0114 0.0252 -0.0114 C 0.02291 -0.0114 -3.14705E-6 -0.00473 -3.14705E-6 1.88925E-6 Z " pathEditMode="relative" rAng="0" ptsTypes="AAAAAAAAAAA">
                                      <p:cBhvr>
                                        <p:cTn id="8" dur="59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00" y="407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26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E-6 3.32248E-6 C 0.00366 -0.00179 0.01072 -0.00163 0.01163 0.00049 C 0.01237 0.00228 0.00394 0.00716 0.00183 0.00716 C 0.00091 0.00733 -0.00092 0.00733 -0.00083 0.01237 C -0.00302 0.01254 0.00623 0.02426 0.00934 0.02475 C 0.01264 0.02475 0.01814 0.00912 0.02153 0.0083 C 0.0251 0.00716 0.01731 0.00456 0.0153 0.00635 C 0.01301 0.00847 0.01026 0.01938 0.00815 0.01938 C 0.00724 0.01905 0.00357 0.02508 0.00275 0.02508 C 0.00046 0.02508 -0.00944 0.01368 -0.0099 0.00944 C -0.01035 0.00505 -0.00348 0.00114 1.388E-6 3.32248E-6 Z " pathEditMode="relative" rAng="16200000" ptsTypes="AAAAAAAAAAA">
                                      <p:cBhvr>
                                        <p:cTn id="10" dur="59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3" y="1205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2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8 -0.00033 C -0.00522 -0.00342 -0.0022 -0.01873 -0.0043 -0.02883 C -0.00641 -0.03941 -0.00604 -0.05244 -0.00293 -0.05896 C -0.00201 -0.0601 0.00449 -0.07248 0.00578 -0.07492 C 0.00862 -0.07899 0.0208 -0.08013 0.01961 -0.08534 C 0.01814 -0.09121 0.0033 -0.08844 -0.00302 -0.09365 C -0.00879 -0.09886 -0.01521 -0.09479 -0.01401 -0.08779 C -0.01328 -0.0816 -0.01319 -0.01954 -0.00989 -0.01743 C -0.00888 -0.01661 0.00687 -0.01954 0.0088 -0.01808 C 0.01219 -0.01384 0.02053 -0.04186 0.02263 -0.01629 C 0.02392 0.00521 0.00358 0.00032 -0.00018 -0.00033 Z " pathEditMode="relative" rAng="10440000" ptsTypes="AAAAAAAAAAA">
                                      <p:cBhvr>
                                        <p:cTn id="12" dur="59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7" y="-4805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46 -0.00016 C 0.00458 0.02199 0.00724 0.0798 0.00669 0.08469 C 0.00632 0.08941 -2.80348E-6 0.09967 -0.00275 0.02866 C -0.01099 -0.03322 -0.02125 -0.04251 -0.02089 -0.04723 C -0.02034 -0.05212 -0.00421 -0.02215 0.00046 -0.00016 Z " pathEditMode="relative" rAng="4800000" ptsTypes="AAAAA">
                                      <p:cBhvr>
                                        <p:cTn id="14" dur="59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5" y="195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26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8699E-6 3.74593E-6 C 0.00101 0.01596 0.01869 0.02052 0.0263 0.02052 C 0.03381 0.02052 0.04316 0.00456 0.0459 -0.00114 C 0.04682 -0.00473 0.05562 -0.00114 0.05662 -0.00391 C 0.05919 -0.00896 0.07788 -0.01336 0.08603 -0.01629 C 0.09391 -0.01971 0.10646 -0.03795 0.10472 -0.02281 C 0.10289 -0.00864 0.08878 -0.04088 0.08072 -0.04333 C 0.07266 -0.04528 0.05846 -0.02851 0.05571 -0.03437 C 0.05479 -0.03632 0.03399 -0.02965 0.03308 -0.03241 C 0.02859 -0.0316 0.0307 -0.01515 0.01283 -0.01515 C -0.00192 -0.01515 -0.00119 -0.01808 -4.78699E-6 3.74593E-6 Z " pathEditMode="relative" rAng="0" ptsTypes="AAAAAAAAAAA">
                                      <p:cBhvr>
                                        <p:cTn id="16" dur="59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04" y="-1156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26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30000" fill="hold"/>
                                        <p:tgtEl>
                                          <p:spTgt spid="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6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15000" fill="hold"/>
                                        <p:tgtEl>
                                          <p:spTgt spid="14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6" presetClass="emph" presetSubtype="0" repeatCount="indefinite" accel="24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10000" fill="hold"/>
                                        <p:tgtEl>
                                          <p:spTgt spid="16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6" presetClass="emph" presetSubtype="0" repeatCount="indefinite" accel="21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30000" fill="hold"/>
                                        <p:tgtEl>
                                          <p:spTgt spid="11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imated alternate">
    <p:bg>
      <p:bgPr>
        <a:gradFill>
          <a:gsLst>
            <a:gs pos="0">
              <a:srgbClr val="ECECEC"/>
            </a:gs>
            <a:gs pos="100000">
              <a:srgbClr val="C9C9C9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9603" y="6206248"/>
            <a:ext cx="6571528" cy="606976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9746" y="6370640"/>
            <a:ext cx="2191060" cy="202376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4346" y="1417952"/>
            <a:ext cx="6055622" cy="559324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0781" y="-2855032"/>
            <a:ext cx="8490780" cy="784246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863" y="3693123"/>
            <a:ext cx="5008662" cy="462622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5576" y="2754599"/>
            <a:ext cx="1261606" cy="1165276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846114" y="2249589"/>
            <a:ext cx="13825230" cy="3001546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chemeClr val="tx1">
                    <a:lumMod val="75000"/>
                  </a:schemeClr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12" name="Picture 2" descr="logo-brightcov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413" y="1039813"/>
            <a:ext cx="3627437" cy="882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7153300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228E-6 1.72638E-6 C 0.00706 -0.00098 0.01631 -0.00766 0.02071 -0.00326 L 0.03088 0.00684 C 0.0328 0.00912 0.03491 0.00309 0.03756 0.00244 C 0.04004 0.00179 0.04535 0.00684 0.04618 0.00277 C 0.04535 -0.00082 0.04645 -0.00358 0.04379 -0.00424 C 0.04105 -0.00505 0.03527 -0.00228 0.03088 -0.00082 C 0.0263 0.00032 0.02089 -0.00033 0.01723 0.00293 C 0.01292 0.00749 0.01347 0.00244 0.00358 0.00293 C -0.0065 0.00244 -0.00559 0.00602 -0.00943 0.00179 C -0.01282 -0.00163 -0.03188 0.00244 -0.03472 -0.00082 C -0.03729 -0.00277 -0.03811 1.72638E-6 -0.04022 0.00081 C -0.0426 0.0013 -0.04837 0.00032 -0.04837 0.00374 C -0.04837 0.0083 -0.03894 0.00716 -0.03683 0.00749 C -0.03463 0.00798 -0.03188 0.007 -0.0295 0.00488 C -0.02602 0.00146 -0.02556 0.00635 -0.02217 0.00293 C -0.01511 0.00065 -0.00724 0.00114 -1.94228E-6 1.72638E-6 Z " pathEditMode="relative" rAng="0" ptsTypes="AAAAAAAAAAAAAAAAA">
                                      <p:cBhvr>
                                        <p:cTn id="6" dur="59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0" y="13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6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4705E-6 1.88925E-6 C -3.14705E-6 0.0044 0.02172 0.0101 0.02694 0.01091 C 0.03225 0.01172 0.03207 0.00765 0.03225 0.00537 C 0.03244 0.00407 0.02767 -0.00358 0.03106 -0.00749 C 0.03134 -0.0101 0.0569 -0.01238 0.05809 -0.00847 C 0.05845 -0.00473 0.04004 0.01514 0.03702 0.01922 C 0.03463 0.02345 -0.012 0.0013 -0.012 0.0026 C -0.012 0.00391 0.05103 0.01205 0.05076 0.00961 C 0.05058 0.00847 0.04233 -0.00261 0.04206 -0.00375 C 0.04187 -0.00635 0.02795 -0.0114 0.0252 -0.0114 C 0.02291 -0.0114 -3.14705E-6 -0.00473 -3.14705E-6 1.88925E-6 Z " pathEditMode="relative" rAng="0" ptsTypes="AAAAAAAAAAA">
                                      <p:cBhvr>
                                        <p:cTn id="8" dur="59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00" y="407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26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E-6 3.32248E-6 C 0.00366 -0.00179 0.01072 -0.00163 0.01163 0.00049 C 0.01237 0.00228 0.00394 0.00716 0.00183 0.00716 C 0.00091 0.00733 -0.00092 0.00733 -0.00083 0.01237 C -0.00302 0.01254 0.00623 0.02426 0.00934 0.02475 C 0.01264 0.02475 0.01814 0.00912 0.02153 0.0083 C 0.0251 0.00716 0.01731 0.00456 0.0153 0.00635 C 0.01301 0.00847 0.01026 0.01938 0.00815 0.01938 C 0.00724 0.01905 0.00357 0.02508 0.00275 0.02508 C 0.00046 0.02508 -0.00944 0.01368 -0.0099 0.00944 C -0.01035 0.00505 -0.00348 0.00114 1.388E-6 3.32248E-6 Z " pathEditMode="relative" rAng="16200000" ptsTypes="AAAAAAAAAAA">
                                      <p:cBhvr>
                                        <p:cTn id="10" dur="59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3" y="1205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2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24324E-6 1.00977E-6 C -0.00504 -0.0031 -0.00201 -0.0184 -0.00412 -0.0285 C -0.00623 -0.03909 -0.00586 -0.05212 -0.00275 -0.05863 C -0.00183 -0.05977 0.00468 -0.07215 0.00596 -0.07459 C 0.0088 -0.07867 0.02098 -0.07981 0.01979 -0.08502 C 0.01833 -0.09088 0.00348 -0.08811 -0.00275 -0.09332 C -0.00861 -0.09854 -0.01502 -0.09446 -0.01383 -0.08746 C -0.0131 -0.08127 -0.01291 -0.01922 -0.00971 -0.0171 C -0.0087 -0.01629 0.00706 -0.01922 0.00898 -0.01775 C 0.01237 -0.01352 0.02071 -0.04153 0.02282 -0.01596 C 0.0241 0.00554 0.00376 0.00065 -3.24324E-6 1.00977E-6 Z " pathEditMode="relative" rAng="10440000" ptsTypes="AAAAAAAAAAA">
                                      <p:cBhvr>
                                        <p:cTn id="12" dur="59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7" y="-4805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71965E-5 -0.00016 C 0.0044 0.02199 0.00687 0.07997 0.00632 0.08469 C 0.00596 0.08941 -0.00027 0.09967 -0.00293 0.02866 C -0.01127 -0.0329 -0.02144 -0.04251 -0.02107 -0.04723 C -0.02052 -0.05212 -0.00458 -0.02215 8.71965E-5 -0.00016 Z " pathEditMode="relative" rAng="4800000" ptsTypes="AAAAA">
                                      <p:cBhvr>
                                        <p:cTn id="14" dur="59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86" y="195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26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8699E-6 3.74593E-6 C 0.00101 0.01596 0.01869 0.02052 0.0263 0.02052 C 0.03381 0.02052 0.04316 0.00456 0.0459 -0.00114 C 0.04682 -0.00473 0.05562 -0.00114 0.05662 -0.00391 C 0.05919 -0.00896 0.07788 -0.01336 0.08603 -0.01629 C 0.09391 -0.01971 0.10646 -0.03795 0.10472 -0.02281 C 0.10289 -0.00864 0.08878 -0.04088 0.08072 -0.04333 C 0.07266 -0.04528 0.05846 -0.02851 0.05571 -0.03437 C 0.05479 -0.03632 0.03399 -0.02965 0.03308 -0.03241 C 0.02859 -0.0316 0.0307 -0.01515 0.01283 -0.01515 C -0.00192 -0.01515 -0.00119 -0.01808 -4.78699E-6 3.74593E-6 Z " pathEditMode="relative" rAng="0" ptsTypes="AAAAAAAAAAA">
                                      <p:cBhvr>
                                        <p:cTn id="16" dur="59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04" y="-1156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26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30000" fill="hold"/>
                                        <p:tgtEl>
                                          <p:spTgt spid="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6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15000" fill="hold"/>
                                        <p:tgtEl>
                                          <p:spTgt spid="14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6" presetClass="emph" presetSubtype="0" repeatCount="indefinite" accel="24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10000" fill="hold"/>
                                        <p:tgtEl>
                                          <p:spTgt spid="16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6" presetClass="emph" presetSubtype="0" repeatCount="indefinite" accel="21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30000" fill="hold"/>
                                        <p:tgtEl>
                                          <p:spTgt spid="11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 solutions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4797425"/>
            <a:ext cx="17327563" cy="4949825"/>
          </a:xfrm>
          <a:prstGeom prst="rect">
            <a:avLst/>
          </a:prstGeom>
          <a:gradFill flip="none" rotWithShape="1">
            <a:gsLst>
              <a:gs pos="0">
                <a:srgbClr val="000000"/>
              </a:gs>
              <a:gs pos="100000">
                <a:srgbClr val="000000">
                  <a:alpha val="0"/>
                </a:srgbClr>
              </a:gs>
            </a:gsLst>
            <a:lin ang="16200000" scaled="0"/>
            <a:tileRect/>
          </a:gra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/>
          </p:nvPr>
        </p:nvSpPr>
        <p:spPr>
          <a:xfrm>
            <a:off x="662781" y="8120507"/>
            <a:ext cx="14912157" cy="1096518"/>
          </a:xfrm>
        </p:spPr>
        <p:txBody>
          <a:bodyPr anchor="t">
            <a:normAutofit/>
          </a:bodyPr>
          <a:lstStyle>
            <a:lvl1pPr algn="l">
              <a:lnSpc>
                <a:spcPts val="3600"/>
              </a:lnSpc>
              <a:defRPr sz="3200" b="0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3" name="Picture 2" descr="brightcove_ppt_media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619" y="6218683"/>
            <a:ext cx="6992436" cy="1909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50051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ing solutions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3197225"/>
            <a:ext cx="17327563" cy="6550025"/>
          </a:xfrm>
          <a:prstGeom prst="rect">
            <a:avLst/>
          </a:prstGeom>
          <a:gradFill flip="none" rotWithShape="1">
            <a:gsLst>
              <a:gs pos="0">
                <a:srgbClr val="000000"/>
              </a:gs>
              <a:gs pos="100000">
                <a:srgbClr val="000000">
                  <a:alpha val="0"/>
                </a:srgbClr>
              </a:gs>
            </a:gsLst>
            <a:lin ang="16200000" scaled="0"/>
            <a:tileRect/>
          </a:gra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662781" y="8120507"/>
            <a:ext cx="14912157" cy="1096518"/>
          </a:xfrm>
        </p:spPr>
        <p:txBody>
          <a:bodyPr anchor="t">
            <a:normAutofit/>
          </a:bodyPr>
          <a:lstStyle>
            <a:lvl1pPr algn="l">
              <a:lnSpc>
                <a:spcPts val="3600"/>
              </a:lnSpc>
              <a:defRPr sz="3200" b="0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6" name="Picture 5" descr="brightcove_ppt_marketing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618" y="6218683"/>
            <a:ext cx="9293173" cy="1909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25597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346" y="300038"/>
            <a:ext cx="14724054" cy="1449387"/>
          </a:xfrm>
        </p:spPr>
        <p:txBody>
          <a:bodyPr/>
          <a:lstStyle>
            <a:lvl1pPr>
              <a:defRPr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</a:t>
            </a:r>
            <a:r>
              <a:rPr lang="en-US" dirty="0" err="1" smtClean="0"/>
              <a:t>Brightcove</a:t>
            </a:r>
            <a:r>
              <a:rPr lang="en-US" dirty="0" smtClean="0"/>
              <a:t> </a:t>
            </a:r>
            <a:r>
              <a:rPr lang="en-US" dirty="0" err="1" smtClean="0"/>
              <a:t>Inc</a:t>
            </a:r>
            <a:endParaRPr lang="en-US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69969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terprise solutions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3197225"/>
            <a:ext cx="17327563" cy="6550025"/>
          </a:xfrm>
          <a:prstGeom prst="rect">
            <a:avLst/>
          </a:prstGeom>
          <a:gradFill flip="none" rotWithShape="1">
            <a:gsLst>
              <a:gs pos="0">
                <a:srgbClr val="000000"/>
              </a:gs>
              <a:gs pos="100000">
                <a:srgbClr val="000000">
                  <a:alpha val="0"/>
                </a:srgbClr>
              </a:gs>
            </a:gsLst>
            <a:lin ang="16200000" scaled="0"/>
            <a:tileRect/>
          </a:gra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662781" y="8120507"/>
            <a:ext cx="14912157" cy="1096518"/>
          </a:xfrm>
        </p:spPr>
        <p:txBody>
          <a:bodyPr anchor="t">
            <a:normAutofit/>
          </a:bodyPr>
          <a:lstStyle>
            <a:lvl1pPr algn="l">
              <a:lnSpc>
                <a:spcPts val="3600"/>
              </a:lnSpc>
              <a:defRPr sz="3200" b="0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6" name="Picture 5" descr="lockup-enterprise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381" y="6210745"/>
            <a:ext cx="9293173" cy="1909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79823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3749881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rgbClr val="FFFFFF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7970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gre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3749881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rgbClr val="FFFFFF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51315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oran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3749881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rgbClr val="FFFFFF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69602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pi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3749881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rgbClr val="FFFFFF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86079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indigo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3749881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rgbClr val="FFFFFF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66547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black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3749881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rgbClr val="FFFFFF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31863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Cloud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30112801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c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5237836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encoder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97882131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elements with 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2"/>
          </p:nvPr>
        </p:nvSpPr>
        <p:spPr>
          <a:xfrm>
            <a:off x="8581834" y="1947862"/>
            <a:ext cx="7837679" cy="67357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</a:t>
            </a:r>
            <a:r>
              <a:rPr lang="en-US" dirty="0" err="1" smtClean="0"/>
              <a:t>Brightcove</a:t>
            </a:r>
            <a:r>
              <a:rPr lang="en-US" dirty="0" smtClean="0"/>
              <a:t> </a:t>
            </a:r>
            <a:r>
              <a:rPr lang="en-US" dirty="0" err="1" smtClean="0"/>
              <a:t>Inc</a:t>
            </a:r>
            <a:endParaRPr lang="en-US" dirty="0" smtClean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  <p:sp>
        <p:nvSpPr>
          <p:cNvPr id="10" name="Content Placeholder 2"/>
          <p:cNvSpPr>
            <a:spLocks noGrp="1"/>
          </p:cNvSpPr>
          <p:nvPr>
            <p:ph idx="15"/>
          </p:nvPr>
        </p:nvSpPr>
        <p:spPr>
          <a:xfrm>
            <a:off x="541338" y="1947862"/>
            <a:ext cx="7837679" cy="67357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361274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40017180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form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9641711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Cloud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vc-bolt-logo-ondark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8365" y="3349625"/>
            <a:ext cx="11990832" cy="2282952"/>
          </a:xfrm>
          <a:prstGeom prst="rect">
            <a:avLst/>
          </a:prstGeom>
          <a:effectLst>
            <a:outerShdw blurRad="50800" dist="38100" dir="5400000" algn="tl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28126514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c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once-logo-ondark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7873" y="3349625"/>
            <a:ext cx="7671816" cy="228295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63503079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encoder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zc-bolt-logo-ondark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9029" y="3355721"/>
            <a:ext cx="10509504" cy="227990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34610315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allery-logo-ondark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2912" y="3273425"/>
            <a:ext cx="9182100" cy="22987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44542575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allery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rightcove-perform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1281" y="3273425"/>
            <a:ext cx="9525000" cy="2311151"/>
          </a:xfrm>
          <a:prstGeom prst="rect">
            <a:avLst/>
          </a:prstGeom>
          <a:effectLst>
            <a:outerShdw blurRad="50800" dist="38100" dir="5400000" algn="tl" rotWithShape="0">
              <a:srgbClr val="000000">
                <a:alpha val="2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5823901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</a:t>
            </a:r>
            <a:r>
              <a:rPr lang="en-US" dirty="0" err="1" smtClean="0"/>
              <a:t>Brightcove</a:t>
            </a:r>
            <a:r>
              <a:rPr lang="en-US" dirty="0" smtClean="0"/>
              <a:t> </a:t>
            </a:r>
            <a:r>
              <a:rPr lang="en-US" dirty="0" err="1" smtClean="0"/>
              <a:t>Inc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541339" y="1978025"/>
            <a:ext cx="15742442" cy="6575425"/>
          </a:xfrm>
        </p:spPr>
        <p:txBody>
          <a:bodyPr anchor="ctr"/>
          <a:lstStyle>
            <a:lvl1pPr marL="0" indent="0">
              <a:lnSpc>
                <a:spcPct val="150000"/>
              </a:lnSpc>
              <a:buNone/>
              <a:defRPr sz="40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9359036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agraph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</a:t>
            </a:r>
            <a:r>
              <a:rPr lang="en-US" dirty="0" err="1" smtClean="0"/>
              <a:t>Brightcove</a:t>
            </a:r>
            <a:r>
              <a:rPr lang="en-US" dirty="0" smtClean="0"/>
              <a:t> </a:t>
            </a:r>
            <a:r>
              <a:rPr lang="en-US" dirty="0" err="1" smtClean="0"/>
              <a:t>Inc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541338" y="3251200"/>
            <a:ext cx="15742442" cy="5432425"/>
          </a:xfrm>
        </p:spPr>
        <p:txBody>
          <a:bodyPr anchor="t"/>
          <a:lstStyle>
            <a:lvl1pPr marL="0" indent="0">
              <a:lnSpc>
                <a:spcPts val="4500"/>
              </a:lnSpc>
              <a:buNone/>
              <a:defRPr sz="36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541338" y="1978025"/>
            <a:ext cx="15741650" cy="1273175"/>
          </a:xfrm>
        </p:spPr>
        <p:txBody>
          <a:bodyPr anchor="b"/>
          <a:lstStyle>
            <a:lvl1pPr marL="0" indent="0">
              <a:buNone/>
              <a:defRPr sz="4000" b="1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5348479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agraph with pull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</a:t>
            </a:r>
            <a:r>
              <a:rPr lang="en-US" dirty="0" err="1" smtClean="0"/>
              <a:t>Brightcove</a:t>
            </a:r>
            <a:r>
              <a:rPr lang="en-US" dirty="0" smtClean="0"/>
              <a:t> </a:t>
            </a:r>
            <a:r>
              <a:rPr lang="en-US" dirty="0" err="1" smtClean="0"/>
              <a:t>Inc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541339" y="1978025"/>
            <a:ext cx="6293642" cy="6423025"/>
          </a:xfrm>
        </p:spPr>
        <p:txBody>
          <a:bodyPr anchor="ctr"/>
          <a:lstStyle>
            <a:lvl1pPr marL="0" indent="0">
              <a:buNone/>
              <a:defRPr sz="4400" b="1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7062788" y="1978025"/>
            <a:ext cx="9144000" cy="6423025"/>
          </a:xfrm>
        </p:spPr>
        <p:txBody>
          <a:bodyPr/>
          <a:lstStyle>
            <a:lvl1pPr marL="0" indent="0">
              <a:lnSpc>
                <a:spcPts val="4800"/>
              </a:lnSpc>
              <a:spcBef>
                <a:spcPts val="0"/>
              </a:spcBef>
              <a:spcAft>
                <a:spcPts val="1200"/>
              </a:spcAft>
              <a:buNone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4903325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element bulleted list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346" y="300038"/>
            <a:ext cx="14724054" cy="1449387"/>
          </a:xfrm>
        </p:spPr>
        <p:txBody>
          <a:bodyPr/>
          <a:lstStyle>
            <a:lvl1pPr>
              <a:defRPr sz="400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346" y="1911090"/>
            <a:ext cx="15877477" cy="6848735"/>
          </a:xfrm>
        </p:spPr>
        <p:txBody>
          <a:bodyPr/>
          <a:lstStyle>
            <a:lvl1pPr>
              <a:defRPr sz="3200"/>
            </a:lvl1pPr>
            <a:lvl2pPr>
              <a:defRPr sz="3200"/>
            </a:lvl2pPr>
            <a:lvl3pPr>
              <a:defRPr sz="3200">
                <a:solidFill>
                  <a:schemeClr val="bg2">
                    <a:lumMod val="50000"/>
                  </a:schemeClr>
                </a:solidFill>
              </a:defRPr>
            </a:lvl3pPr>
            <a:lvl4pPr>
              <a:defRPr sz="2800">
                <a:solidFill>
                  <a:schemeClr val="bg2">
                    <a:lumMod val="75000"/>
                  </a:schemeClr>
                </a:solidFill>
              </a:defRPr>
            </a:lvl4pPr>
            <a:lvl5pPr>
              <a:defRPr sz="2800">
                <a:solidFill>
                  <a:schemeClr val="bg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</a:t>
            </a:r>
            <a:r>
              <a:rPr lang="en-US" dirty="0" err="1" smtClean="0"/>
              <a:t>Brightcove</a:t>
            </a:r>
            <a:r>
              <a:rPr lang="en-US" dirty="0" smtClean="0"/>
              <a:t> </a:t>
            </a:r>
            <a:r>
              <a:rPr lang="en-US" dirty="0" err="1" smtClean="0"/>
              <a:t>Inc</a:t>
            </a:r>
            <a:endParaRPr lang="en-US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77558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imated alternate">
    <p:bg>
      <p:bgPr>
        <a:gradFill>
          <a:gsLst>
            <a:gs pos="0">
              <a:srgbClr val="ECECEC"/>
            </a:gs>
            <a:gs pos="100000">
              <a:srgbClr val="C9C9C9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9603" y="6206248"/>
            <a:ext cx="6571528" cy="606976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9746" y="6370640"/>
            <a:ext cx="2191060" cy="202376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4346" y="1417952"/>
            <a:ext cx="6055622" cy="559324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0781" y="-2855032"/>
            <a:ext cx="8490780" cy="784246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863" y="3693123"/>
            <a:ext cx="5008662" cy="462622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5576" y="2754599"/>
            <a:ext cx="1261606" cy="1165276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846114" y="2249589"/>
            <a:ext cx="13825230" cy="3001546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chemeClr val="tx1">
                    <a:lumMod val="75000"/>
                  </a:schemeClr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12" name="Picture 2" descr="logo-brightcov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413" y="1039813"/>
            <a:ext cx="3627437" cy="882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0246923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228E-6 1.72638E-6 C 0.00706 -0.00098 0.01631 -0.00766 0.02071 -0.00326 L 0.03088 0.00684 C 0.0328 0.00912 0.03491 0.00309 0.03756 0.00244 C 0.04004 0.00179 0.04535 0.00684 0.04618 0.00277 C 0.04535 -0.00082 0.04645 -0.00358 0.04379 -0.00424 C 0.04105 -0.00505 0.03527 -0.00228 0.03088 -0.00082 C 0.0263 0.00032 0.02089 -0.00033 0.01723 0.00293 C 0.01292 0.00749 0.01347 0.00244 0.00358 0.00293 C -0.0065 0.00244 -0.00559 0.00602 -0.00943 0.00179 C -0.01282 -0.00163 -0.03188 0.00244 -0.03472 -0.00082 C -0.03729 -0.00277 -0.03811 1.72638E-6 -0.04022 0.00081 C -0.0426 0.0013 -0.04837 0.00032 -0.04837 0.00374 C -0.04837 0.0083 -0.03894 0.00716 -0.03683 0.00749 C -0.03463 0.00798 -0.03188 0.007 -0.0295 0.00488 C -0.02602 0.00146 -0.02556 0.00635 -0.02217 0.00293 C -0.01511 0.00065 -0.00724 0.00114 -1.94228E-6 1.72638E-6 Z " pathEditMode="relative" rAng="0" ptsTypes="AAAAAAAAAAAAAAAAA">
                                      <p:cBhvr>
                                        <p:cTn id="6" dur="59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0" y="13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6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4705E-6 1.88925E-6 C -3.14705E-6 0.0044 0.02172 0.0101 0.02694 0.01091 C 0.03225 0.01172 0.03207 0.00765 0.03225 0.00537 C 0.03244 0.00407 0.02767 -0.00358 0.03106 -0.00749 C 0.03134 -0.0101 0.0569 -0.01238 0.05809 -0.00847 C 0.05845 -0.00473 0.04004 0.01514 0.03702 0.01922 C 0.03463 0.02345 -0.012 0.0013 -0.012 0.0026 C -0.012 0.00391 0.05103 0.01205 0.05076 0.00961 C 0.05058 0.00847 0.04233 -0.00261 0.04206 -0.00375 C 0.04187 -0.00635 0.02795 -0.0114 0.0252 -0.0114 C 0.02291 -0.0114 -3.14705E-6 -0.00473 -3.14705E-6 1.88925E-6 Z " pathEditMode="relative" rAng="0" ptsTypes="AAAAAAAAAAA">
                                      <p:cBhvr>
                                        <p:cTn id="8" dur="59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00" y="407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26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E-6 3.32248E-6 C 0.00366 -0.00179 0.01072 -0.00163 0.01163 0.00049 C 0.01237 0.00228 0.00394 0.00716 0.00183 0.00716 C 0.00091 0.00733 -0.00092 0.00733 -0.00083 0.01237 C -0.00302 0.01254 0.00623 0.02426 0.00934 0.02475 C 0.01264 0.02475 0.01814 0.00912 0.02153 0.0083 C 0.0251 0.00716 0.01731 0.00456 0.0153 0.00635 C 0.01301 0.00847 0.01026 0.01938 0.00815 0.01938 C 0.00724 0.01905 0.00357 0.02508 0.00275 0.02508 C 0.00046 0.02508 -0.00944 0.01368 -0.0099 0.00944 C -0.01035 0.00505 -0.00348 0.00114 1.388E-6 3.32248E-6 Z " pathEditMode="relative" rAng="16200000" ptsTypes="AAAAAAAAAAA">
                                      <p:cBhvr>
                                        <p:cTn id="10" dur="59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3" y="1205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2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24324E-6 1.00977E-6 C -0.00504 -0.0031 -0.00201 -0.0184 -0.00412 -0.0285 C -0.00623 -0.03909 -0.00586 -0.05212 -0.00275 -0.05863 C -0.00183 -0.05977 0.00468 -0.07215 0.00596 -0.07459 C 0.0088 -0.07867 0.02098 -0.07981 0.01979 -0.08502 C 0.01833 -0.09088 0.00348 -0.08811 -0.00275 -0.09332 C -0.00861 -0.09854 -0.01502 -0.09446 -0.01383 -0.08746 C -0.0131 -0.08127 -0.01291 -0.01922 -0.00971 -0.0171 C -0.0087 -0.01629 0.00706 -0.01922 0.00898 -0.01775 C 0.01237 -0.01352 0.02071 -0.04153 0.02282 -0.01596 C 0.0241 0.00554 0.00376 0.00065 -3.24324E-6 1.00977E-6 Z " pathEditMode="relative" rAng="10440000" ptsTypes="AAAAAAAAAAA">
                                      <p:cBhvr>
                                        <p:cTn id="12" dur="59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7" y="-4805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71965E-5 -0.00016 C 0.0044 0.02199 0.00687 0.07997 0.00632 0.08469 C 0.00596 0.08941 -0.00027 0.09967 -0.00293 0.02866 C -0.01127 -0.0329 -0.02144 -0.04251 -0.02107 -0.04723 C -0.02052 -0.05212 -0.00458 -0.02215 8.71965E-5 -0.00016 Z " pathEditMode="relative" rAng="4800000" ptsTypes="AAAAA">
                                      <p:cBhvr>
                                        <p:cTn id="14" dur="59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86" y="195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26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8699E-6 3.74593E-6 C 0.00101 0.01596 0.01869 0.02052 0.0263 0.02052 C 0.03381 0.02052 0.04316 0.00456 0.0459 -0.00114 C 0.04682 -0.00473 0.05562 -0.00114 0.05662 -0.00391 C 0.05919 -0.00896 0.07788 -0.01336 0.08603 -0.01629 C 0.09391 -0.01971 0.10646 -0.03795 0.10472 -0.02281 C 0.10289 -0.00864 0.08878 -0.04088 0.08072 -0.04333 C 0.07266 -0.04528 0.05846 -0.02851 0.05571 -0.03437 C 0.05479 -0.03632 0.03399 -0.02965 0.03308 -0.03241 C 0.02859 -0.0316 0.0307 -0.01515 0.01283 -0.01515 C -0.00192 -0.01515 -0.00119 -0.01808 -4.78699E-6 3.74593E-6 Z " pathEditMode="relative" rAng="0" ptsTypes="AAAAAAAAAAA">
                                      <p:cBhvr>
                                        <p:cTn id="16" dur="59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04" y="-1156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26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30000" fill="hold"/>
                                        <p:tgtEl>
                                          <p:spTgt spid="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6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15000" fill="hold"/>
                                        <p:tgtEl>
                                          <p:spTgt spid="14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6" presetClass="emph" presetSubtype="0" repeatCount="indefinite" accel="24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10000" fill="hold"/>
                                        <p:tgtEl>
                                          <p:spTgt spid="16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6" presetClass="emph" presetSubtype="0" repeatCount="indefinite" accel="21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30000" fill="hold"/>
                                        <p:tgtEl>
                                          <p:spTgt spid="11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element with 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346" y="300038"/>
            <a:ext cx="14724054" cy="1449387"/>
          </a:xfrm>
        </p:spPr>
        <p:txBody>
          <a:bodyPr/>
          <a:lstStyle>
            <a:lvl1pPr>
              <a:defRPr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346" y="1911090"/>
            <a:ext cx="15877477" cy="6848735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</a:t>
            </a:r>
            <a:r>
              <a:rPr lang="en-US" dirty="0" err="1" smtClean="0"/>
              <a:t>Brightcove</a:t>
            </a:r>
            <a:r>
              <a:rPr lang="en-US" dirty="0" smtClean="0"/>
              <a:t> </a:t>
            </a:r>
            <a:r>
              <a:rPr lang="en-US" dirty="0" err="1" smtClean="0"/>
              <a:t>Inc</a:t>
            </a:r>
            <a:endParaRPr lang="en-US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99263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theme" Target="../theme/theme1.xml"/><Relationship Id="rId10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2.xml"/><Relationship Id="rId5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5.xml"/><Relationship Id="rId8" Type="http://schemas.openxmlformats.org/officeDocument/2006/relationships/theme" Target="../theme/theme2.xml"/><Relationship Id="rId9" Type="http://schemas.openxmlformats.org/officeDocument/2006/relationships/image" Target="../media/image4.png"/><Relationship Id="rId10" Type="http://schemas.openxmlformats.org/officeDocument/2006/relationships/image" Target="../media/image1.emf"/><Relationship Id="rId1" Type="http://schemas.openxmlformats.org/officeDocument/2006/relationships/slideLayout" Target="../slideLayouts/slideLayout9.xml"/><Relationship Id="rId2" Type="http://schemas.openxmlformats.org/officeDocument/2006/relationships/slideLayout" Target="../slideLayouts/slideLayout10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6.xml"/><Relationship Id="rId12" Type="http://schemas.openxmlformats.org/officeDocument/2006/relationships/theme" Target="../theme/theme3.xml"/><Relationship Id="rId13" Type="http://schemas.openxmlformats.org/officeDocument/2006/relationships/image" Target="../media/image5.png"/><Relationship Id="rId1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9.xml"/><Relationship Id="rId5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2.xml"/><Relationship Id="rId8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25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9.xml"/><Relationship Id="rId4" Type="http://schemas.openxmlformats.org/officeDocument/2006/relationships/slideLayout" Target="../slideLayouts/slideLayout30.xml"/><Relationship Id="rId5" Type="http://schemas.openxmlformats.org/officeDocument/2006/relationships/slideLayout" Target="../slideLayouts/slideLayout31.xml"/><Relationship Id="rId6" Type="http://schemas.openxmlformats.org/officeDocument/2006/relationships/theme" Target="../theme/theme4.xml"/><Relationship Id="rId1" Type="http://schemas.openxmlformats.org/officeDocument/2006/relationships/slideLayout" Target="../slideLayouts/slideLayout27.xml"/><Relationship Id="rId2" Type="http://schemas.openxmlformats.org/officeDocument/2006/relationships/slideLayout" Target="../slideLayouts/slideLayout28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4.xml"/><Relationship Id="rId4" Type="http://schemas.openxmlformats.org/officeDocument/2006/relationships/slideLayout" Target="../slideLayouts/slideLayout35.xml"/><Relationship Id="rId5" Type="http://schemas.openxmlformats.org/officeDocument/2006/relationships/slideLayout" Target="../slideLayouts/slideLayout36.xml"/><Relationship Id="rId6" Type="http://schemas.openxmlformats.org/officeDocument/2006/relationships/theme" Target="../theme/theme5.xml"/><Relationship Id="rId1" Type="http://schemas.openxmlformats.org/officeDocument/2006/relationships/slideLayout" Target="../slideLayouts/slideLayout32.xml"/><Relationship Id="rId2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541338" y="300038"/>
            <a:ext cx="14724062" cy="1449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54707" tIns="77354" rIns="154707" bIns="77354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541338" y="1911350"/>
            <a:ext cx="14762162" cy="6202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54707" tIns="77354" rIns="154707" bIns="7735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593725" y="9242425"/>
            <a:ext cx="676275" cy="519113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1152525" y="9242425"/>
            <a:ext cx="5487988" cy="519113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0" marR="0" indent="0" algn="l" defTabSz="77311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4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en-US" dirty="0" smtClean="0"/>
              <a:t>©2014 </a:t>
            </a:r>
            <a:r>
              <a:rPr lang="en-US" dirty="0" err="1" smtClean="0"/>
              <a:t>Brightcove</a:t>
            </a:r>
            <a:r>
              <a:rPr lang="en-US" dirty="0" smtClean="0"/>
              <a:t> </a:t>
            </a:r>
            <a:r>
              <a:rPr lang="en-US" dirty="0" err="1" smtClean="0"/>
              <a:t>Inc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472" r:id="rId1"/>
    <p:sldLayoutId id="2147484515" r:id="rId2"/>
    <p:sldLayoutId id="2147484473" r:id="rId3"/>
    <p:sldLayoutId id="2147484474" r:id="rId4"/>
    <p:sldLayoutId id="2147484495" r:id="rId5"/>
    <p:sldLayoutId id="2147484496" r:id="rId6"/>
    <p:sldLayoutId id="2147484534" r:id="rId7"/>
    <p:sldLayoutId id="2147484536" r:id="rId8"/>
  </p:sldLayoutIdLst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  <p:hf hdr="0" dt="0"/>
  <p:txStyles>
    <p:titleStyle>
      <a:lvl1pPr algn="l" defTabSz="773113" rtl="0" eaLnBrk="1" fontAlgn="base" hangingPunct="1">
        <a:spcBef>
          <a:spcPct val="0"/>
        </a:spcBef>
        <a:spcAft>
          <a:spcPct val="0"/>
        </a:spcAft>
        <a:defRPr sz="4800" b="1" kern="1200">
          <a:solidFill>
            <a:srgbClr val="606163"/>
          </a:solidFill>
          <a:latin typeface="Arial"/>
          <a:ea typeface="ＭＳ Ｐゴシック" charset="-128"/>
          <a:cs typeface="Arial"/>
        </a:defRPr>
      </a:lvl1pPr>
      <a:lvl2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2pPr>
      <a:lvl3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3pPr>
      <a:lvl4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4pPr>
      <a:lvl5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5pPr>
      <a:lvl6pPr marL="4572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6pPr>
      <a:lvl7pPr marL="9144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7pPr>
      <a:lvl8pPr marL="13716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8pPr>
      <a:lvl9pPr marL="18288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9pPr>
    </p:titleStyle>
    <p:bodyStyle>
      <a:lvl1pPr marL="342900" indent="-342900" algn="l" defTabSz="773113" rtl="0" eaLnBrk="1" fontAlgn="base" hangingPunct="1">
        <a:spcBef>
          <a:spcPts val="600"/>
        </a:spcBef>
        <a:spcAft>
          <a:spcPct val="0"/>
        </a:spcAft>
        <a:buClr>
          <a:schemeClr val="accent2"/>
        </a:buClr>
        <a:buSzPct val="100000"/>
        <a:buFont typeface="Arial" panose="020B0604020202020204" pitchFamily="34" charset="0"/>
        <a:buChar char="•"/>
        <a:defRPr sz="4000" kern="1200">
          <a:solidFill>
            <a:srgbClr val="606163"/>
          </a:solidFill>
          <a:latin typeface="Arial"/>
          <a:ea typeface="ＭＳ Ｐゴシック" charset="-128"/>
          <a:cs typeface="Arial"/>
        </a:defRPr>
      </a:lvl1pPr>
      <a:lvl2pPr marL="577850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Clr>
          <a:schemeClr val="accent1"/>
        </a:buClr>
        <a:buSzPct val="100000"/>
        <a:buFont typeface="Arial" panose="020B0604020202020204" pitchFamily="34" charset="0"/>
        <a:buChar char="•"/>
        <a:defRPr sz="4000" kern="1200">
          <a:solidFill>
            <a:srgbClr val="606163"/>
          </a:solidFill>
          <a:latin typeface="Arial"/>
          <a:ea typeface="ＭＳ Ｐゴシック" charset="-128"/>
          <a:cs typeface="Arial"/>
        </a:defRPr>
      </a:lvl2pPr>
      <a:lvl3pPr marL="801688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SzPct val="100000"/>
        <a:buFont typeface="Arial" panose="020B0604020202020204" pitchFamily="34" charset="0"/>
        <a:buChar char="•"/>
        <a:defRPr sz="4000" kern="1200">
          <a:solidFill>
            <a:srgbClr val="606163"/>
          </a:solidFill>
          <a:latin typeface="Arial"/>
          <a:ea typeface="ＭＳ Ｐゴシック" charset="-128"/>
          <a:cs typeface="Arial"/>
        </a:defRPr>
      </a:lvl3pPr>
      <a:lvl4pPr marL="1027113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SzPct val="100000"/>
        <a:buFont typeface="Arial" panose="020B0604020202020204" pitchFamily="34" charset="0"/>
        <a:buChar char="•"/>
        <a:defRPr sz="3600" kern="1200">
          <a:solidFill>
            <a:srgbClr val="606163"/>
          </a:solidFill>
          <a:latin typeface="Arial"/>
          <a:ea typeface="ＭＳ Ｐゴシック" charset="-128"/>
          <a:cs typeface="Arial"/>
        </a:defRPr>
      </a:lvl4pPr>
      <a:lvl5pPr marL="1250950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SzPct val="100000"/>
        <a:buFont typeface="Arial" panose="020B0604020202020204" pitchFamily="34" charset="0"/>
        <a:buChar char="•"/>
        <a:defRPr sz="3600" kern="1200">
          <a:solidFill>
            <a:srgbClr val="606163"/>
          </a:solidFill>
          <a:latin typeface="Arial"/>
          <a:ea typeface="ＭＳ Ｐゴシック" charset="-128"/>
          <a:cs typeface="Arial"/>
        </a:defRPr>
      </a:lvl5pPr>
      <a:lvl6pPr marL="4254452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6pPr>
      <a:lvl7pPr marL="5027988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7pPr>
      <a:lvl8pPr marL="5801525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8pPr>
      <a:lvl9pPr marL="6575062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773537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2pPr>
      <a:lvl3pPr marL="1547073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320610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4pPr>
      <a:lvl5pPr marL="3094147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5pPr>
      <a:lvl6pPr marL="3867683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6pPr>
      <a:lvl7pPr marL="4641220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7pPr>
      <a:lvl8pPr marL="5414757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8pPr>
      <a:lvl9pPr marL="6188293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9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541338" y="300038"/>
            <a:ext cx="14724062" cy="1449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54707" tIns="77354" rIns="154707" bIns="77354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541338" y="1911350"/>
            <a:ext cx="14762162" cy="6202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54707" tIns="77354" rIns="154707" bIns="7735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593725" y="9242425"/>
            <a:ext cx="676275" cy="519113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rgbClr val="EFEFF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dirty="0" smtClean="0"/>
              <a:t> |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1152525" y="9242425"/>
            <a:ext cx="5487988" cy="519113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0" marR="0" indent="0" algn="l" defTabSz="77311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400">
                <a:solidFill>
                  <a:srgbClr val="EFEFF0"/>
                </a:solidFill>
              </a:defRPr>
            </a:lvl1pPr>
          </a:lstStyle>
          <a:p>
            <a:pPr>
              <a:defRPr/>
            </a:pPr>
            <a:r>
              <a:rPr lang="en-US" dirty="0" smtClean="0"/>
              <a:t>©2014 </a:t>
            </a:r>
            <a:r>
              <a:rPr lang="en-US" dirty="0" err="1" smtClean="0"/>
              <a:t>Brightcove</a:t>
            </a:r>
            <a:r>
              <a:rPr lang="en-US" dirty="0" smtClean="0"/>
              <a:t> </a:t>
            </a:r>
            <a:r>
              <a:rPr lang="en-US" dirty="0" err="1" smtClean="0"/>
              <a:t>Inc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0013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17" r:id="rId1"/>
    <p:sldLayoutId id="2147484518" r:id="rId2"/>
    <p:sldLayoutId id="2147484519" r:id="rId3"/>
    <p:sldLayoutId id="2147484520" r:id="rId4"/>
    <p:sldLayoutId id="2147484521" r:id="rId5"/>
    <p:sldLayoutId id="2147484522" r:id="rId6"/>
    <p:sldLayoutId id="2147484535" r:id="rId7"/>
  </p:sldLayoutIdLst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  <p:hf hdr="0" dt="0"/>
  <p:txStyles>
    <p:titleStyle>
      <a:lvl1pPr algn="l" defTabSz="773113" rtl="0" eaLnBrk="1" fontAlgn="base" hangingPunct="1">
        <a:spcBef>
          <a:spcPct val="0"/>
        </a:spcBef>
        <a:spcAft>
          <a:spcPct val="0"/>
        </a:spcAft>
        <a:defRPr sz="4800" b="1" kern="1200">
          <a:solidFill>
            <a:schemeClr val="bg2"/>
          </a:solidFill>
          <a:latin typeface="Arial"/>
          <a:ea typeface="ＭＳ Ｐゴシック" charset="-128"/>
          <a:cs typeface="Arial"/>
        </a:defRPr>
      </a:lvl1pPr>
      <a:lvl2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2pPr>
      <a:lvl3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3pPr>
      <a:lvl4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4pPr>
      <a:lvl5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5pPr>
      <a:lvl6pPr marL="4572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6pPr>
      <a:lvl7pPr marL="9144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7pPr>
      <a:lvl8pPr marL="13716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8pPr>
      <a:lvl9pPr marL="18288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9pPr>
    </p:titleStyle>
    <p:bodyStyle>
      <a:lvl1pPr marL="342900" indent="-342900" algn="l" defTabSz="773113" rtl="0" eaLnBrk="1" fontAlgn="base" hangingPunct="1">
        <a:spcBef>
          <a:spcPts val="600"/>
        </a:spcBef>
        <a:spcAft>
          <a:spcPct val="0"/>
        </a:spcAft>
        <a:buClr>
          <a:schemeClr val="accent2"/>
        </a:buClr>
        <a:buSzPct val="100000"/>
        <a:buFont typeface="Arial" panose="020B0604020202020204" pitchFamily="34" charset="0"/>
        <a:buChar char="•"/>
        <a:defRPr sz="4000" kern="1200">
          <a:solidFill>
            <a:srgbClr val="EFEFF0"/>
          </a:solidFill>
          <a:latin typeface="Arial"/>
          <a:ea typeface="ＭＳ Ｐゴシック" charset="-128"/>
          <a:cs typeface="Arial"/>
        </a:defRPr>
      </a:lvl1pPr>
      <a:lvl2pPr marL="577850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Clr>
          <a:schemeClr val="accent1"/>
        </a:buClr>
        <a:buSzPct val="100000"/>
        <a:buFont typeface="Arial" panose="020B0604020202020204" pitchFamily="34" charset="0"/>
        <a:buChar char="•"/>
        <a:defRPr sz="4000" kern="1200">
          <a:solidFill>
            <a:srgbClr val="EFEFF0"/>
          </a:solidFill>
          <a:latin typeface="Arial"/>
          <a:ea typeface="ＭＳ Ｐゴシック" charset="-128"/>
          <a:cs typeface="Arial"/>
        </a:defRPr>
      </a:lvl2pPr>
      <a:lvl3pPr marL="801688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SzPct val="100000"/>
        <a:buFont typeface="Arial" panose="020B0604020202020204" pitchFamily="34" charset="0"/>
        <a:buChar char="•"/>
        <a:defRPr sz="4000" kern="1200">
          <a:solidFill>
            <a:srgbClr val="EFEFF0"/>
          </a:solidFill>
          <a:latin typeface="Arial"/>
          <a:ea typeface="ＭＳ Ｐゴシック" charset="-128"/>
          <a:cs typeface="Arial"/>
        </a:defRPr>
      </a:lvl3pPr>
      <a:lvl4pPr marL="1027113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SzPct val="100000"/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Arial"/>
          <a:ea typeface="ＭＳ Ｐゴシック" charset="-128"/>
          <a:cs typeface="Arial"/>
        </a:defRPr>
      </a:lvl4pPr>
      <a:lvl5pPr marL="1250950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SzPct val="100000"/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Arial"/>
          <a:ea typeface="ＭＳ Ｐゴシック" charset="-128"/>
          <a:cs typeface="Arial"/>
        </a:defRPr>
      </a:lvl5pPr>
      <a:lvl6pPr marL="4254452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6pPr>
      <a:lvl7pPr marL="5027988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7pPr>
      <a:lvl8pPr marL="5801525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8pPr>
      <a:lvl9pPr marL="6575062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773537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2pPr>
      <a:lvl3pPr marL="1547073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320610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4pPr>
      <a:lvl5pPr marL="3094147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5pPr>
      <a:lvl6pPr marL="3867683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6pPr>
      <a:lvl7pPr marL="4641220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7pPr>
      <a:lvl8pPr marL="5414757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8pPr>
      <a:lvl9pPr marL="6188293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Placeholder 12"/>
          <p:cNvSpPr>
            <a:spLocks noGrp="1"/>
          </p:cNvSpPr>
          <p:nvPr>
            <p:ph type="title"/>
          </p:nvPr>
        </p:nvSpPr>
        <p:spPr bwMode="auto">
          <a:xfrm>
            <a:off x="866775" y="2366011"/>
            <a:ext cx="15594013" cy="29759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77" r:id="rId1"/>
    <p:sldLayoutId id="2147484501" r:id="rId2"/>
    <p:sldLayoutId id="2147484497" r:id="rId3"/>
    <p:sldLayoutId id="2147484498" r:id="rId4"/>
    <p:sldLayoutId id="2147484527" r:id="rId5"/>
    <p:sldLayoutId id="2147484490" r:id="rId6"/>
    <p:sldLayoutId id="2147484491" r:id="rId7"/>
    <p:sldLayoutId id="2147484492" r:id="rId8"/>
    <p:sldLayoutId id="2147484493" r:id="rId9"/>
    <p:sldLayoutId id="2147484525" r:id="rId10"/>
    <p:sldLayoutId id="2147484526" r:id="rId11"/>
  </p:sldLayoutIdLst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  <p:hf hdr="0" dt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7200" b="1" kern="1200">
          <a:solidFill>
            <a:srgbClr val="595959"/>
          </a:solidFill>
          <a:latin typeface="Arial"/>
          <a:ea typeface="ＭＳ Ｐゴシック" charset="0"/>
          <a:cs typeface="Arial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defRPr sz="2400" kern="1200">
          <a:solidFill>
            <a:srgbClr val="7F7F7F"/>
          </a:solidFill>
          <a:latin typeface="Arial"/>
          <a:ea typeface="ＭＳ Ｐゴシック" charset="0"/>
          <a:cs typeface="Arial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rgbClr val="7F7F7F"/>
          </a:solidFill>
          <a:latin typeface="Arial"/>
          <a:ea typeface="ＭＳ Ｐゴシック" charset="0"/>
          <a:cs typeface="Arial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rgbClr val="7F7F7F"/>
          </a:solidFill>
          <a:latin typeface="Arial"/>
          <a:ea typeface="ＭＳ Ｐゴシック" charset="0"/>
          <a:cs typeface="Arial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rgbClr val="7F7F7F"/>
          </a:solidFill>
          <a:latin typeface="Arial"/>
          <a:ea typeface="ＭＳ Ｐゴシック" charset="0"/>
          <a:cs typeface="Arial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400" kern="1200">
          <a:solidFill>
            <a:srgbClr val="7F7F7F"/>
          </a:solidFill>
          <a:latin typeface="Arial"/>
          <a:ea typeface="ＭＳ Ｐゴシック" charset="0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180725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29" r:id="rId1"/>
    <p:sldLayoutId id="2147484530" r:id="rId2"/>
    <p:sldLayoutId id="2147484531" r:id="rId3"/>
    <p:sldLayoutId id="2147484532" r:id="rId4"/>
    <p:sldLayoutId id="2147484533" r:id="rId5"/>
  </p:sldLayoutIdLst>
  <p:transition xmlns:p14="http://schemas.microsoft.com/office/powerpoint/2010/main">
    <p:fade/>
  </p:transition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22923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13" r:id="rId1"/>
    <p:sldLayoutId id="2147484511" r:id="rId2"/>
    <p:sldLayoutId id="2147484512" r:id="rId3"/>
    <p:sldLayoutId id="2147484523" r:id="rId4"/>
    <p:sldLayoutId id="2147484524" r:id="rId5"/>
  </p:sldLayoutIdLst>
  <p:transition xmlns:p14="http://schemas.microsoft.com/office/powerpoint/2010/main">
    <p:fade/>
  </p:transition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oauth.brightcove.com/v3/client_credentials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Relationship Id="rId3" Type="http://schemas.openxmlformats.org/officeDocument/2006/relationships/hyperlink" Target="http://oauth.net/2/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://files.brightcove.com/oauth-exercises.zip" TargetMode="External"/><Relationship Id="rId3" Type="http://schemas.openxmlformats.org/officeDocument/2006/relationships/hyperlink" Target="http://cygwin.com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Working with OAuth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Robert Crooks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927045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 Your BC_TOKEN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dirty="0" smtClean="0"/>
              <a:t>Login to </a:t>
            </a:r>
            <a:r>
              <a:rPr lang="en-US" dirty="0" err="1" smtClean="0"/>
              <a:t>Brightcove</a:t>
            </a:r>
            <a:r>
              <a:rPr lang="en-US" dirty="0" smtClean="0"/>
              <a:t> Studio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 smtClean="0"/>
              <a:t>Open the Developer Console in your browser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 smtClean="0"/>
              <a:t>Paste the following lines of JavaScript at the console prompt and press Return (this code is in </a:t>
            </a:r>
            <a:r>
              <a:rPr lang="en-US" dirty="0" err="1" smtClean="0"/>
              <a:t>JavaScript.js</a:t>
            </a:r>
            <a:r>
              <a:rPr lang="en-US" dirty="0" smtClean="0"/>
              <a:t>):</a:t>
            </a:r>
          </a:p>
          <a:p>
            <a:pPr marL="908050" lvl="4" indent="0">
              <a:buNone/>
            </a:pPr>
            <a:r>
              <a:rPr lang="en-US" sz="3200" dirty="0" err="1"/>
              <a:t>var</a:t>
            </a:r>
            <a:r>
              <a:rPr lang="en-US" sz="3200" dirty="0"/>
              <a:t> </a:t>
            </a:r>
            <a:r>
              <a:rPr lang="en-US" sz="3200" dirty="0" err="1"/>
              <a:t>cookiesArray</a:t>
            </a:r>
            <a:r>
              <a:rPr lang="en-US" sz="3200" dirty="0"/>
              <a:t> = </a:t>
            </a:r>
            <a:r>
              <a:rPr lang="en-US" sz="3200" dirty="0" err="1"/>
              <a:t>document.cookie.split</a:t>
            </a:r>
            <a:r>
              <a:rPr lang="en-US" sz="3200" dirty="0"/>
              <a:t>(";"), </a:t>
            </a:r>
            <a:r>
              <a:rPr lang="en-US" sz="3200" dirty="0" err="1"/>
              <a:t>cookiesObj</a:t>
            </a:r>
            <a:r>
              <a:rPr lang="en-US" sz="3200" dirty="0"/>
              <a:t> = {}, </a:t>
            </a:r>
            <a:r>
              <a:rPr lang="en-US" sz="3200" dirty="0" err="1"/>
              <a:t>i</a:t>
            </a:r>
            <a:r>
              <a:rPr lang="en-US" sz="3200" dirty="0"/>
              <a:t>, </a:t>
            </a:r>
            <a:r>
              <a:rPr lang="en-US" sz="3200" dirty="0" err="1"/>
              <a:t>tmpArray</a:t>
            </a:r>
            <a:r>
              <a:rPr lang="en-US" sz="3200" dirty="0"/>
              <a:t> = []</a:t>
            </a:r>
            <a:r>
              <a:rPr lang="en-US" sz="3200" i="1" dirty="0"/>
              <a:t>;</a:t>
            </a:r>
            <a:endParaRPr lang="en-US" sz="3200" dirty="0"/>
          </a:p>
          <a:p>
            <a:pPr marL="908050" lvl="4" indent="0">
              <a:buNone/>
            </a:pPr>
            <a:r>
              <a:rPr lang="en-US" sz="3200" dirty="0"/>
              <a:t>for (</a:t>
            </a:r>
            <a:r>
              <a:rPr lang="en-US" sz="3200" dirty="0" err="1"/>
              <a:t>i</a:t>
            </a:r>
            <a:r>
              <a:rPr lang="en-US" sz="3200" dirty="0"/>
              <a:t> = 0</a:t>
            </a:r>
            <a:r>
              <a:rPr lang="en-US" sz="3200" i="1" dirty="0"/>
              <a:t>; </a:t>
            </a:r>
            <a:r>
              <a:rPr lang="en-US" sz="3200" i="1" dirty="0" err="1"/>
              <a:t>i</a:t>
            </a:r>
            <a:r>
              <a:rPr lang="en-US" sz="3200" i="1" dirty="0"/>
              <a:t> &lt; </a:t>
            </a:r>
            <a:r>
              <a:rPr lang="en-US" sz="3200" i="1" dirty="0" err="1"/>
              <a:t>cookiesArray.length</a:t>
            </a:r>
            <a:r>
              <a:rPr lang="en-US" sz="3200" i="1" dirty="0"/>
              <a:t>; </a:t>
            </a:r>
            <a:r>
              <a:rPr lang="en-US" sz="3200" i="1" dirty="0" err="1"/>
              <a:t>i</a:t>
            </a:r>
            <a:r>
              <a:rPr lang="en-US" sz="3200" i="1" dirty="0"/>
              <a:t>++) {</a:t>
            </a:r>
            <a:endParaRPr lang="en-US" sz="3200" dirty="0"/>
          </a:p>
          <a:p>
            <a:pPr marL="908050" lvl="4" indent="0">
              <a:buNone/>
            </a:pPr>
            <a:r>
              <a:rPr lang="en-US" sz="3200" dirty="0"/>
              <a:t>    </a:t>
            </a:r>
            <a:r>
              <a:rPr lang="en-US" sz="3200" dirty="0" err="1"/>
              <a:t>tmpArray</a:t>
            </a:r>
            <a:r>
              <a:rPr lang="en-US" sz="3200" dirty="0"/>
              <a:t> = </a:t>
            </a:r>
            <a:r>
              <a:rPr lang="en-US" sz="3200" dirty="0" err="1"/>
              <a:t>cookiesArray</a:t>
            </a:r>
            <a:r>
              <a:rPr lang="en-US" sz="3200" dirty="0"/>
              <a:t>[</a:t>
            </a:r>
            <a:r>
              <a:rPr lang="en-US" sz="3200" dirty="0" err="1"/>
              <a:t>i</a:t>
            </a:r>
            <a:r>
              <a:rPr lang="en-US" sz="3200" dirty="0"/>
              <a:t>].split("=")</a:t>
            </a:r>
            <a:r>
              <a:rPr lang="en-US" sz="3200" i="1" dirty="0"/>
              <a:t>;</a:t>
            </a:r>
            <a:endParaRPr lang="en-US" sz="3200" dirty="0"/>
          </a:p>
          <a:p>
            <a:pPr marL="908050" lvl="4" indent="0">
              <a:buNone/>
            </a:pPr>
            <a:r>
              <a:rPr lang="en-US" sz="3200" dirty="0"/>
              <a:t>    </a:t>
            </a:r>
            <a:r>
              <a:rPr lang="en-US" sz="3200" dirty="0" err="1"/>
              <a:t>cookiesObj</a:t>
            </a:r>
            <a:r>
              <a:rPr lang="en-US" sz="3200" dirty="0"/>
              <a:t>[</a:t>
            </a:r>
            <a:r>
              <a:rPr lang="en-US" sz="3200" dirty="0" err="1"/>
              <a:t>tmpArray</a:t>
            </a:r>
            <a:r>
              <a:rPr lang="en-US" sz="3200" dirty="0"/>
              <a:t>[0].replace(/\s/g, "")] = </a:t>
            </a:r>
            <a:r>
              <a:rPr lang="en-US" sz="3200" dirty="0" err="1"/>
              <a:t>tmpArray</a:t>
            </a:r>
            <a:r>
              <a:rPr lang="en-US" sz="3200" dirty="0"/>
              <a:t>[1]</a:t>
            </a:r>
            <a:r>
              <a:rPr lang="en-US" sz="3200" i="1" dirty="0"/>
              <a:t>;</a:t>
            </a:r>
            <a:endParaRPr lang="en-US" sz="3200" dirty="0"/>
          </a:p>
          <a:p>
            <a:pPr marL="908050" lvl="4" indent="0">
              <a:buNone/>
            </a:pPr>
            <a:r>
              <a:rPr lang="en-US" sz="3200" dirty="0"/>
              <a:t>}</a:t>
            </a:r>
          </a:p>
          <a:p>
            <a:pPr marL="908050" lvl="4" indent="0">
              <a:buNone/>
            </a:pPr>
            <a:r>
              <a:rPr lang="en-US" sz="3200" dirty="0" err="1"/>
              <a:t>window.prompt</a:t>
            </a:r>
            <a:r>
              <a:rPr lang="en-US" sz="3200" dirty="0"/>
              <a:t>("BC_TOKEN:", </a:t>
            </a:r>
            <a:r>
              <a:rPr lang="en-US" sz="3200" dirty="0" err="1"/>
              <a:t>cookiesObj.BC_TOKEN</a:t>
            </a:r>
            <a:r>
              <a:rPr lang="en-US" sz="3200" dirty="0"/>
              <a:t>)</a:t>
            </a:r>
            <a:r>
              <a:rPr lang="en-US" sz="3200" i="1" dirty="0"/>
              <a:t>;</a:t>
            </a:r>
            <a:endParaRPr lang="en-US" dirty="0"/>
          </a:p>
          <a:p>
            <a:pPr marL="742950" indent="-742950">
              <a:buFont typeface="+mj-lt"/>
              <a:buAutoNum type="arabicPeriod"/>
            </a:pPr>
            <a:r>
              <a:rPr lang="en-US" dirty="0" smtClean="0"/>
              <a:t>You should see your BC_TOKEN cookie appear in a popup dialog; copy and save it for the next step.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10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919499"/>
      </p:ext>
    </p:extLst>
  </p:cSld>
  <p:clrMapOvr>
    <a:masterClrMapping/>
  </p:clrMapOvr>
  <p:transition xmlns:p14="http://schemas.microsoft.com/office/powerpoint/2010/main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 Your Access Credentials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dirty="0" smtClean="0"/>
              <a:t>Go to a command line and paste in the following CURL command (the code is in </a:t>
            </a:r>
            <a:r>
              <a:rPr lang="en-US" dirty="0" err="1" smtClean="0"/>
              <a:t>curl.txt</a:t>
            </a:r>
            <a:r>
              <a:rPr lang="en-US" dirty="0" smtClean="0"/>
              <a:t>):</a:t>
            </a:r>
          </a:p>
          <a:p>
            <a:pPr marL="742950" indent="-742950">
              <a:buFont typeface="+mj-lt"/>
              <a:buAutoNum type="arabicPeriod"/>
            </a:pPr>
            <a:endParaRPr lang="en-US" dirty="0" smtClean="0"/>
          </a:p>
          <a:p>
            <a:pPr marL="684213" lvl="3" indent="0">
              <a:lnSpc>
                <a:spcPct val="70000"/>
              </a:lnSpc>
              <a:buNone/>
            </a:pPr>
            <a:r>
              <a:rPr lang="en-US" sz="2400" dirty="0">
                <a:latin typeface="Source Code Pro"/>
                <a:cs typeface="Source Code Pro"/>
              </a:rPr>
              <a:t>curl \</a:t>
            </a:r>
          </a:p>
          <a:p>
            <a:pPr marL="684213" lvl="3" indent="0">
              <a:lnSpc>
                <a:spcPct val="70000"/>
              </a:lnSpc>
              <a:buNone/>
            </a:pPr>
            <a:endParaRPr lang="en-US" sz="2400" dirty="0">
              <a:latin typeface="Source Code Pro"/>
              <a:cs typeface="Source Code Pro"/>
            </a:endParaRPr>
          </a:p>
          <a:p>
            <a:pPr marL="684213" lvl="3" indent="0">
              <a:lnSpc>
                <a:spcPct val="70000"/>
              </a:lnSpc>
              <a:buNone/>
            </a:pPr>
            <a:r>
              <a:rPr lang="en-US" sz="2400" dirty="0">
                <a:latin typeface="Source Code Pro"/>
                <a:cs typeface="Source Code Pro"/>
              </a:rPr>
              <a:t>--include \</a:t>
            </a:r>
          </a:p>
          <a:p>
            <a:pPr marL="684213" lvl="3" indent="0">
              <a:lnSpc>
                <a:spcPct val="70000"/>
              </a:lnSpc>
              <a:buNone/>
            </a:pPr>
            <a:endParaRPr lang="en-US" sz="2400" dirty="0">
              <a:latin typeface="Source Code Pro"/>
              <a:cs typeface="Source Code Pro"/>
            </a:endParaRPr>
          </a:p>
          <a:p>
            <a:pPr marL="684213" lvl="3" indent="0">
              <a:lnSpc>
                <a:spcPct val="70000"/>
              </a:lnSpc>
              <a:buNone/>
            </a:pPr>
            <a:r>
              <a:rPr lang="en-US" sz="2400" dirty="0">
                <a:latin typeface="Source Code Pro"/>
                <a:cs typeface="Source Code Pro"/>
              </a:rPr>
              <a:t>--header "Authorization: BC_TOKEN </a:t>
            </a:r>
            <a:r>
              <a:rPr lang="en-US" sz="2400" b="1" i="1" dirty="0" err="1">
                <a:solidFill>
                  <a:srgbClr val="FF0000"/>
                </a:solidFill>
                <a:latin typeface="Source Code Pro"/>
                <a:cs typeface="Source Code Pro"/>
              </a:rPr>
              <a:t>Your_BC_TOKEN_HERE</a:t>
            </a:r>
            <a:r>
              <a:rPr lang="en-US" sz="2400" dirty="0">
                <a:latin typeface="Source Code Pro"/>
                <a:cs typeface="Source Code Pro"/>
              </a:rPr>
              <a:t>" \</a:t>
            </a:r>
          </a:p>
          <a:p>
            <a:pPr marL="684213" lvl="3" indent="0">
              <a:lnSpc>
                <a:spcPct val="70000"/>
              </a:lnSpc>
              <a:buNone/>
            </a:pPr>
            <a:endParaRPr lang="en-US" sz="2400" dirty="0">
              <a:latin typeface="Source Code Pro"/>
              <a:cs typeface="Source Code Pro"/>
            </a:endParaRPr>
          </a:p>
          <a:p>
            <a:pPr marL="684213" lvl="3" indent="0">
              <a:lnSpc>
                <a:spcPct val="70000"/>
              </a:lnSpc>
              <a:buNone/>
            </a:pPr>
            <a:r>
              <a:rPr lang="en-US" sz="2400" dirty="0">
                <a:latin typeface="Source Code Pro"/>
                <a:cs typeface="Source Code Pro"/>
              </a:rPr>
              <a:t>--data 'name=</a:t>
            </a:r>
            <a:r>
              <a:rPr lang="en-US" sz="2400" dirty="0" err="1">
                <a:latin typeface="Source Code Pro"/>
                <a:cs typeface="Source Code Pro"/>
              </a:rPr>
              <a:t>SampleClient&amp;maximum_scope</a:t>
            </a:r>
            <a:r>
              <a:rPr lang="en-US" sz="2400" dirty="0">
                <a:latin typeface="Source Code Pro"/>
                <a:cs typeface="Source Code Pro"/>
              </a:rPr>
              <a:t>=[{</a:t>
            </a:r>
          </a:p>
          <a:p>
            <a:pPr marL="684213" lvl="3" indent="0">
              <a:lnSpc>
                <a:spcPct val="70000"/>
              </a:lnSpc>
              <a:buNone/>
            </a:pPr>
            <a:endParaRPr lang="en-US" sz="2400" dirty="0">
              <a:latin typeface="Source Code Pro"/>
              <a:cs typeface="Source Code Pro"/>
            </a:endParaRPr>
          </a:p>
          <a:p>
            <a:pPr marL="684213" lvl="3" indent="0">
              <a:lnSpc>
                <a:spcPct val="70000"/>
              </a:lnSpc>
              <a:buNone/>
            </a:pPr>
            <a:r>
              <a:rPr lang="en-US" sz="2400" dirty="0">
                <a:latin typeface="Source Code Pro"/>
                <a:cs typeface="Source Code Pro"/>
              </a:rPr>
              <a:t>    "identity": {</a:t>
            </a:r>
          </a:p>
          <a:p>
            <a:pPr marL="684213" lvl="3" indent="0">
              <a:lnSpc>
                <a:spcPct val="70000"/>
              </a:lnSpc>
              <a:buNone/>
            </a:pPr>
            <a:endParaRPr lang="en-US" sz="2400" dirty="0">
              <a:latin typeface="Source Code Pro"/>
              <a:cs typeface="Source Code Pro"/>
            </a:endParaRPr>
          </a:p>
          <a:p>
            <a:pPr marL="684213" lvl="3" indent="0">
              <a:lnSpc>
                <a:spcPct val="70000"/>
              </a:lnSpc>
              <a:buNone/>
            </a:pPr>
            <a:r>
              <a:rPr lang="en-US" sz="2400" dirty="0">
                <a:latin typeface="Source Code Pro"/>
                <a:cs typeface="Source Code Pro"/>
              </a:rPr>
              <a:t>      "type": "video-cloud-account",</a:t>
            </a:r>
          </a:p>
          <a:p>
            <a:pPr marL="684213" lvl="3" indent="0">
              <a:lnSpc>
                <a:spcPct val="70000"/>
              </a:lnSpc>
              <a:buNone/>
            </a:pPr>
            <a:endParaRPr lang="en-US" sz="2400" dirty="0">
              <a:latin typeface="Source Code Pro"/>
              <a:cs typeface="Source Code Pro"/>
            </a:endParaRPr>
          </a:p>
          <a:p>
            <a:pPr marL="684213" lvl="3" indent="0">
              <a:lnSpc>
                <a:spcPct val="70000"/>
              </a:lnSpc>
              <a:buNone/>
            </a:pPr>
            <a:r>
              <a:rPr lang="en-US" sz="2400" dirty="0">
                <a:latin typeface="Source Code Pro"/>
                <a:cs typeface="Source Code Pro"/>
              </a:rPr>
              <a:t>      "account-id": </a:t>
            </a:r>
            <a:r>
              <a:rPr lang="en-US" sz="2400" b="1" i="1" dirty="0">
                <a:solidFill>
                  <a:srgbClr val="FF0000"/>
                </a:solidFill>
                <a:latin typeface="Source Code Pro"/>
                <a:cs typeface="Source Code Pro"/>
              </a:rPr>
              <a:t>YOUR_ACCOUNT_ID</a:t>
            </a:r>
          </a:p>
          <a:p>
            <a:pPr marL="684213" lvl="3" indent="0">
              <a:lnSpc>
                <a:spcPct val="70000"/>
              </a:lnSpc>
              <a:buNone/>
            </a:pPr>
            <a:endParaRPr lang="en-US" sz="2400" dirty="0">
              <a:latin typeface="Source Code Pro"/>
              <a:cs typeface="Source Code Pro"/>
            </a:endParaRPr>
          </a:p>
          <a:p>
            <a:pPr marL="684213" lvl="3" indent="0">
              <a:lnSpc>
                <a:spcPct val="70000"/>
              </a:lnSpc>
              <a:buNone/>
            </a:pPr>
            <a:r>
              <a:rPr lang="en-US" sz="2400" dirty="0">
                <a:latin typeface="Source Code Pro"/>
                <a:cs typeface="Source Code Pro"/>
              </a:rPr>
              <a:t>    },</a:t>
            </a:r>
          </a:p>
          <a:p>
            <a:pPr marL="684213" lvl="3" indent="0">
              <a:lnSpc>
                <a:spcPct val="70000"/>
              </a:lnSpc>
              <a:buNone/>
            </a:pPr>
            <a:endParaRPr lang="en-US" sz="2400" dirty="0">
              <a:latin typeface="Source Code Pro"/>
              <a:cs typeface="Source Code Pro"/>
            </a:endParaRPr>
          </a:p>
          <a:p>
            <a:pPr marL="684213" lvl="3" indent="0">
              <a:lnSpc>
                <a:spcPct val="70000"/>
              </a:lnSpc>
              <a:buNone/>
            </a:pPr>
            <a:r>
              <a:rPr lang="en-US" sz="2400" dirty="0">
                <a:latin typeface="Source Code Pro"/>
                <a:cs typeface="Source Code Pro"/>
              </a:rPr>
              <a:t>    "operations": [</a:t>
            </a:r>
          </a:p>
          <a:p>
            <a:pPr marL="684213" lvl="3" indent="0">
              <a:lnSpc>
                <a:spcPct val="70000"/>
              </a:lnSpc>
              <a:buNone/>
            </a:pPr>
            <a:endParaRPr lang="en-US" sz="2400" dirty="0">
              <a:latin typeface="Source Code Pro"/>
              <a:cs typeface="Source Code Pro"/>
            </a:endParaRPr>
          </a:p>
          <a:p>
            <a:pPr marL="684213" lvl="3" indent="0">
              <a:lnSpc>
                <a:spcPct val="70000"/>
              </a:lnSpc>
              <a:buNone/>
            </a:pPr>
            <a:r>
              <a:rPr lang="en-US" sz="2400" dirty="0">
                <a:latin typeface="Source Code Pro"/>
                <a:cs typeface="Source Code Pro"/>
              </a:rPr>
              <a:t>      "video-cloud/video/all"</a:t>
            </a:r>
          </a:p>
          <a:p>
            <a:pPr marL="684213" lvl="3" indent="0">
              <a:lnSpc>
                <a:spcPct val="70000"/>
              </a:lnSpc>
              <a:buNone/>
            </a:pPr>
            <a:endParaRPr lang="en-US" sz="2400" dirty="0">
              <a:latin typeface="Source Code Pro"/>
              <a:cs typeface="Source Code Pro"/>
            </a:endParaRPr>
          </a:p>
          <a:p>
            <a:pPr marL="684213" lvl="3" indent="0">
              <a:lnSpc>
                <a:spcPct val="70000"/>
              </a:lnSpc>
              <a:buNone/>
            </a:pPr>
            <a:r>
              <a:rPr lang="en-US" sz="2400" dirty="0">
                <a:latin typeface="Source Code Pro"/>
                <a:cs typeface="Source Code Pro"/>
              </a:rPr>
              <a:t>    ]</a:t>
            </a:r>
          </a:p>
          <a:p>
            <a:pPr marL="684213" lvl="3" indent="0">
              <a:lnSpc>
                <a:spcPct val="70000"/>
              </a:lnSpc>
              <a:buNone/>
            </a:pPr>
            <a:endParaRPr lang="en-US" sz="2400" dirty="0">
              <a:latin typeface="Source Code Pro"/>
              <a:cs typeface="Source Code Pro"/>
            </a:endParaRPr>
          </a:p>
          <a:p>
            <a:pPr marL="684213" lvl="3" indent="0">
              <a:lnSpc>
                <a:spcPct val="70000"/>
              </a:lnSpc>
              <a:buNone/>
            </a:pPr>
            <a:r>
              <a:rPr lang="en-US" sz="2400" dirty="0">
                <a:latin typeface="Source Code Pro"/>
                <a:cs typeface="Source Code Pro"/>
              </a:rPr>
              <a:t>  }]' \</a:t>
            </a:r>
          </a:p>
          <a:p>
            <a:pPr marL="684213" lvl="3" indent="0">
              <a:lnSpc>
                <a:spcPct val="70000"/>
              </a:lnSpc>
              <a:buNone/>
            </a:pPr>
            <a:endParaRPr lang="en-US" sz="2400" dirty="0">
              <a:latin typeface="Source Code Pro"/>
              <a:cs typeface="Source Code Pro"/>
            </a:endParaRPr>
          </a:p>
          <a:p>
            <a:pPr marL="684213" lvl="3" indent="0">
              <a:lnSpc>
                <a:spcPct val="70000"/>
              </a:lnSpc>
              <a:buNone/>
            </a:pPr>
            <a:r>
              <a:rPr lang="en-US" sz="2400" dirty="0">
                <a:latin typeface="Source Code Pro"/>
                <a:cs typeface="Source Code Pro"/>
                <a:hlinkClick r:id="rId2"/>
              </a:rPr>
              <a:t>https://oauth.brightcove.com/v3/</a:t>
            </a:r>
            <a:r>
              <a:rPr lang="en-US" sz="2400" dirty="0" smtClean="0">
                <a:latin typeface="Source Code Pro"/>
                <a:cs typeface="Source Code Pro"/>
                <a:hlinkClick r:id="rId2"/>
              </a:rPr>
              <a:t>client_credentials</a:t>
            </a:r>
            <a:endParaRPr lang="en-US" sz="2400" dirty="0" smtClean="0">
              <a:latin typeface="Source Code Pro"/>
              <a:cs typeface="Source Code Pro"/>
            </a:endParaRPr>
          </a:p>
          <a:p>
            <a:pPr marL="684213" lvl="3" indent="0">
              <a:lnSpc>
                <a:spcPct val="70000"/>
              </a:lnSpc>
              <a:buNone/>
            </a:pPr>
            <a:endParaRPr lang="en-US" dirty="0" smtClean="0"/>
          </a:p>
          <a:p>
            <a:pPr marL="742950" indent="-742950">
              <a:buFont typeface="+mj-lt"/>
              <a:buAutoNum type="arabicPeriod"/>
            </a:pPr>
            <a:r>
              <a:rPr lang="en-US" dirty="0" smtClean="0"/>
              <a:t>Copy the </a:t>
            </a:r>
            <a:r>
              <a:rPr lang="en-US" dirty="0" err="1" smtClean="0"/>
              <a:t>client_id</a:t>
            </a:r>
            <a:r>
              <a:rPr lang="en-US" dirty="0" smtClean="0"/>
              <a:t> and </a:t>
            </a:r>
            <a:r>
              <a:rPr lang="en-US" dirty="0" err="1" smtClean="0"/>
              <a:t>client_secret</a:t>
            </a:r>
            <a:r>
              <a:rPr lang="en-US" dirty="0" smtClean="0"/>
              <a:t> and save them for use in the next exercise.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11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922949"/>
      </p:ext>
    </p:extLst>
  </p:cSld>
  <p:clrMapOvr>
    <a:masterClrMapping/>
  </p:clrMapOvr>
  <p:transition xmlns:p14="http://schemas.microsoft.com/office/powerpoint/2010/main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Make an </a:t>
            </a:r>
            <a:r>
              <a:rPr lang="en-US" smtClean="0"/>
              <a:t>API Call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8568063"/>
      </p:ext>
    </p:extLst>
  </p:cSld>
  <p:clrMapOvr>
    <a:masterClrMapping/>
  </p:clrMapOvr>
  <p:transition xmlns:p14="http://schemas.microsoft.com/office/powerpoint/2010/main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Oauth</a:t>
            </a:r>
            <a:r>
              <a:rPr lang="en-US" dirty="0" smtClean="0"/>
              <a:t> 2.0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Standard authentication system for </a:t>
            </a:r>
            <a:r>
              <a:rPr lang="en-US" dirty="0" err="1" smtClean="0"/>
              <a:t>RESTful</a:t>
            </a:r>
            <a:r>
              <a:rPr lang="en-US" dirty="0" smtClean="0"/>
              <a:t> APIs</a:t>
            </a:r>
          </a:p>
          <a:p>
            <a:r>
              <a:rPr lang="en-US" dirty="0" smtClean="0"/>
              <a:t>Used by Google, Twitter, etc.</a:t>
            </a:r>
          </a:p>
          <a:p>
            <a:r>
              <a:rPr lang="en-US" dirty="0" smtClean="0"/>
              <a:t>Used for all </a:t>
            </a:r>
            <a:r>
              <a:rPr lang="en-US" dirty="0" err="1" smtClean="0"/>
              <a:t>Brightcove’s</a:t>
            </a:r>
            <a:r>
              <a:rPr lang="en-US" dirty="0" smtClean="0"/>
              <a:t> new </a:t>
            </a:r>
            <a:r>
              <a:rPr lang="en-US" dirty="0" err="1" smtClean="0"/>
              <a:t>RESTful</a:t>
            </a:r>
            <a:r>
              <a:rPr lang="en-US" dirty="0" smtClean="0"/>
              <a:t> APIs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2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861"/>
      </p:ext>
    </p:extLst>
  </p:cSld>
  <p:clrMapOvr>
    <a:masterClrMapping/>
  </p:clrMapOvr>
  <p:transition xmlns:p14="http://schemas.microsoft.com/office/powerpoint/2010/main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does it work?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There are several OAuth “flows”</a:t>
            </a:r>
          </a:p>
          <a:p>
            <a:r>
              <a:rPr lang="en-US" dirty="0" smtClean="0"/>
              <a:t>Customers will generally use the </a:t>
            </a:r>
            <a:r>
              <a:rPr lang="en-US" dirty="0" smtClean="0"/>
              <a:t>Client Credential flow</a:t>
            </a:r>
          </a:p>
          <a:p>
            <a:r>
              <a:rPr lang="en-US" dirty="0" smtClean="0"/>
              <a:t>OAuth Service accepts </a:t>
            </a:r>
            <a:r>
              <a:rPr lang="en-US" dirty="0" smtClean="0"/>
              <a:t>client and server-side calls, but client-side apps should not expose credentials</a:t>
            </a:r>
            <a:endParaRPr lang="en-US" dirty="0" smtClean="0"/>
          </a:p>
          <a:p>
            <a:r>
              <a:rPr lang="en-US" dirty="0" smtClean="0"/>
              <a:t>How it works:</a:t>
            </a:r>
          </a:p>
          <a:p>
            <a:pPr marL="977900" lvl="1" indent="-742950">
              <a:buFont typeface="+mj-lt"/>
              <a:buAutoNum type="arabicPeriod"/>
            </a:pPr>
            <a:r>
              <a:rPr lang="en-US" dirty="0" smtClean="0"/>
              <a:t>You get client credentials for some combination of API operations</a:t>
            </a:r>
          </a:p>
          <a:p>
            <a:pPr lvl="2"/>
            <a:r>
              <a:rPr lang="en-US" dirty="0" smtClean="0"/>
              <a:t>Use the OAuth UI or make an API call</a:t>
            </a:r>
          </a:p>
          <a:p>
            <a:pPr lvl="2"/>
            <a:r>
              <a:rPr lang="en-US" dirty="0" smtClean="0"/>
              <a:t>The credentials are a </a:t>
            </a:r>
            <a:r>
              <a:rPr lang="en-US" dirty="0" err="1" smtClean="0"/>
              <a:t>client_id</a:t>
            </a:r>
            <a:r>
              <a:rPr lang="en-US" dirty="0" smtClean="0"/>
              <a:t> and </a:t>
            </a:r>
            <a:r>
              <a:rPr lang="en-US" dirty="0" err="1" smtClean="0"/>
              <a:t>client_secret</a:t>
            </a:r>
            <a:endParaRPr lang="en-US" dirty="0" smtClean="0"/>
          </a:p>
          <a:p>
            <a:pPr marL="977900" lvl="1" indent="-742950">
              <a:buFont typeface="+mj-lt"/>
              <a:buAutoNum type="arabicPeriod"/>
            </a:pPr>
            <a:r>
              <a:rPr lang="en-US" dirty="0" smtClean="0"/>
              <a:t>You use the </a:t>
            </a:r>
            <a:r>
              <a:rPr lang="en-US" dirty="0" err="1" smtClean="0"/>
              <a:t>client_id</a:t>
            </a:r>
            <a:r>
              <a:rPr lang="en-US" dirty="0" smtClean="0"/>
              <a:t> and </a:t>
            </a:r>
            <a:r>
              <a:rPr lang="en-US" dirty="0" err="1" smtClean="0"/>
              <a:t>client_secret</a:t>
            </a:r>
            <a:r>
              <a:rPr lang="en-US" dirty="0" smtClean="0"/>
              <a:t> to get an </a:t>
            </a:r>
            <a:r>
              <a:rPr lang="en-US" dirty="0" err="1" smtClean="0"/>
              <a:t>access_token</a:t>
            </a:r>
            <a:r>
              <a:rPr lang="en-US" dirty="0" smtClean="0"/>
              <a:t> from the OAuth service</a:t>
            </a:r>
          </a:p>
          <a:p>
            <a:pPr lvl="2"/>
            <a:r>
              <a:rPr lang="en-US" dirty="0" err="1" smtClean="0"/>
              <a:t>access_tokens</a:t>
            </a:r>
            <a:r>
              <a:rPr lang="en-US" dirty="0" smtClean="0"/>
              <a:t> time out (currently in 5 minutes)</a:t>
            </a:r>
          </a:p>
          <a:p>
            <a:pPr lvl="2"/>
            <a:r>
              <a:rPr lang="en-US" dirty="0" smtClean="0"/>
              <a:t>The </a:t>
            </a:r>
            <a:r>
              <a:rPr lang="en-US" dirty="0" err="1" smtClean="0"/>
              <a:t>access_token</a:t>
            </a:r>
            <a:r>
              <a:rPr lang="en-US" dirty="0" smtClean="0"/>
              <a:t> is used to authenticate the API call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3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700123"/>
      </p:ext>
    </p:extLst>
  </p:cSld>
  <p:clrMapOvr>
    <a:masterClrMapping/>
  </p:clrMapOvr>
  <p:transition xmlns:p14="http://schemas.microsoft.com/office/powerpoint/2010/main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Client Credential Flow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4</a:t>
            </a:fld>
            <a:r>
              <a:rPr lang="en-US" smtClean="0"/>
              <a:t> |</a:t>
            </a:r>
            <a:endParaRPr lang="en-US"/>
          </a:p>
        </p:txBody>
      </p:sp>
      <p:pic>
        <p:nvPicPr>
          <p:cNvPr id="8" name="Picture 7" descr="client-credentials-workflow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4781" y="1597025"/>
            <a:ext cx="8587581" cy="731795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406981" y="2892425"/>
            <a:ext cx="4191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This is the basic logic for using </a:t>
            </a:r>
            <a:r>
              <a:rPr lang="en-US" dirty="0" err="1" smtClean="0"/>
              <a:t>Oauth</a:t>
            </a:r>
            <a:r>
              <a:rPr lang="en-US" dirty="0" smtClean="0"/>
              <a:t> with your apps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0345306"/>
      </p:ext>
    </p:extLst>
  </p:cSld>
  <p:clrMapOvr>
    <a:masterClrMapping/>
  </p:clrMapOvr>
  <p:transition xmlns:p14="http://schemas.microsoft.com/office/powerpoint/2010/main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Sequence Diagram: One App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5</a:t>
            </a:fld>
            <a:r>
              <a:rPr lang="en-US" smtClean="0"/>
              <a:t> |</a:t>
            </a:r>
            <a:endParaRPr lang="en-US"/>
          </a:p>
        </p:txBody>
      </p:sp>
      <p:pic>
        <p:nvPicPr>
          <p:cNvPr id="5" name="Picture 4" descr="SingleApp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2981" y="1673225"/>
            <a:ext cx="10162032" cy="7620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272382" y="3273425"/>
            <a:ext cx="4191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If you just building one </a:t>
            </a:r>
            <a:r>
              <a:rPr lang="en-US" dirty="0" smtClean="0"/>
              <a:t>app</a:t>
            </a:r>
            <a:r>
              <a:rPr lang="en-US" dirty="0" smtClean="0"/>
              <a:t>, build the logic for getting tokens into the app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625163"/>
      </p:ext>
    </p:extLst>
  </p:cSld>
  <p:clrMapOvr>
    <a:masterClrMapping/>
  </p:clrMapOvr>
  <p:transition xmlns:p14="http://schemas.microsoft.com/office/powerpoint/2010/main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Sequence Diagram: Multiple Apps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6</a:t>
            </a:fld>
            <a:r>
              <a:rPr lang="en-US" smtClean="0"/>
              <a:t> |</a:t>
            </a:r>
            <a:endParaRPr lang="en-US"/>
          </a:p>
        </p:txBody>
      </p:sp>
      <p:pic>
        <p:nvPicPr>
          <p:cNvPr id="5" name="Picture 4" descr="Prox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1181" y="1597025"/>
            <a:ext cx="10162032" cy="7620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653382" y="2892425"/>
            <a:ext cx="53340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If you are going to create multiple apps </a:t>
            </a:r>
            <a:r>
              <a:rPr lang="en-US" dirty="0" smtClean="0"/>
              <a:t>that </a:t>
            </a:r>
            <a:r>
              <a:rPr lang="en-US" dirty="0" smtClean="0"/>
              <a:t>will access an API, centralize the logic for getting access tokens in one place; one way to do this is to build a proxy for the API </a:t>
            </a:r>
            <a:r>
              <a:rPr lang="en-US" dirty="0" smtClean="0"/>
              <a:t>calls.</a:t>
            </a:r>
          </a:p>
          <a:p>
            <a:endParaRPr lang="en-US" dirty="0"/>
          </a:p>
          <a:p>
            <a:r>
              <a:rPr lang="en-US" dirty="0" smtClean="0"/>
              <a:t>The proxy could be a separate service or an embedded library. Note that there are several 3</a:t>
            </a:r>
            <a:r>
              <a:rPr lang="en-US" baseline="30000" dirty="0" smtClean="0"/>
              <a:t>rd</a:t>
            </a:r>
            <a:r>
              <a:rPr lang="en-US" dirty="0" smtClean="0"/>
              <a:t> party libraries </a:t>
            </a:r>
            <a:r>
              <a:rPr lang="en-US" dirty="0"/>
              <a:t>for OAuth2: </a:t>
            </a:r>
            <a:r>
              <a:rPr lang="en-US" dirty="0">
                <a:hlinkClick r:id="rId3"/>
              </a:rPr>
              <a:t>http://</a:t>
            </a:r>
            <a:r>
              <a:rPr lang="en-US" dirty="0" err="1">
                <a:hlinkClick r:id="rId3"/>
              </a:rPr>
              <a:t>oauth.net</a:t>
            </a:r>
            <a:r>
              <a:rPr lang="en-US" dirty="0">
                <a:hlinkClick r:id="rId3"/>
              </a:rPr>
              <a:t>/2/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9935481"/>
      </p:ext>
    </p:extLst>
  </p:cSld>
  <p:clrMapOvr>
    <a:masterClrMapping/>
  </p:clrMapOvr>
  <p:transition xmlns:p14="http://schemas.microsoft.com/office/powerpoint/2010/main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Working </a:t>
            </a:r>
            <a:r>
              <a:rPr lang="en-US" smtClean="0"/>
              <a:t>with OAuth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1121479"/>
      </p:ext>
    </p:extLst>
  </p:cSld>
  <p:clrMapOvr>
    <a:masterClrMapping/>
  </p:clrMapOvr>
  <p:transition xmlns:p14="http://schemas.microsoft.com/office/powerpoint/2010/main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You Need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Access to the OAuth UI in Studio</a:t>
            </a:r>
          </a:p>
          <a:p>
            <a:pPr lvl="1"/>
            <a:r>
              <a:rPr lang="en-US" dirty="0" smtClean="0"/>
              <a:t>But note that not all API operations are there yet</a:t>
            </a:r>
          </a:p>
          <a:p>
            <a:r>
              <a:rPr lang="en-US" dirty="0" smtClean="0"/>
              <a:t>Alternatively, make an API call to the OAuth API</a:t>
            </a:r>
          </a:p>
          <a:p>
            <a:pPr lvl="1"/>
            <a:r>
              <a:rPr lang="en-US" dirty="0" smtClean="0"/>
              <a:t>You will need your BC_TOKEN</a:t>
            </a:r>
          </a:p>
          <a:p>
            <a:pPr lvl="1"/>
            <a:r>
              <a:rPr lang="en-US" dirty="0" smtClean="0"/>
              <a:t>You will also need the operations you </a:t>
            </a:r>
            <a:r>
              <a:rPr lang="en-US" smtClean="0"/>
              <a:t>want access to</a:t>
            </a:r>
            <a:endParaRPr lang="en-US" dirty="0" smtClean="0"/>
          </a:p>
          <a:p>
            <a:pPr lvl="1"/>
            <a:r>
              <a:rPr lang="en-US" dirty="0" smtClean="0"/>
              <a:t>Get the BC_TOKEN from browser cookies</a:t>
            </a:r>
          </a:p>
          <a:p>
            <a:pPr lvl="2"/>
            <a:r>
              <a:rPr lang="en-US" dirty="0" smtClean="0"/>
              <a:t>You must be in Studio</a:t>
            </a:r>
          </a:p>
          <a:p>
            <a:pPr lvl="2"/>
            <a:r>
              <a:rPr lang="en-US" dirty="0" smtClean="0"/>
              <a:t>You must be in the account you want to use the API on</a:t>
            </a:r>
          </a:p>
          <a:p>
            <a:r>
              <a:rPr lang="en-US" dirty="0" smtClean="0"/>
              <a:t>Save the </a:t>
            </a:r>
            <a:r>
              <a:rPr lang="en-US" dirty="0" err="1" smtClean="0"/>
              <a:t>client_id</a:t>
            </a:r>
            <a:r>
              <a:rPr lang="en-US" dirty="0" smtClean="0"/>
              <a:t> and </a:t>
            </a:r>
            <a:r>
              <a:rPr lang="en-US" dirty="0" err="1" smtClean="0"/>
              <a:t>client_secret</a:t>
            </a:r>
            <a:r>
              <a:rPr lang="en-US" dirty="0"/>
              <a:t> </a:t>
            </a:r>
            <a:r>
              <a:rPr lang="en-US" dirty="0" smtClean="0"/>
              <a:t>where you can find them!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8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939496"/>
      </p:ext>
    </p:extLst>
  </p:cSld>
  <p:clrMapOvr>
    <a:masterClrMapping/>
  </p:clrMapOvr>
  <p:transition xmlns:p14="http://schemas.microsoft.com/office/powerpoint/2010/main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Hands-on: Get Client Credentials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this exercise, we will make a call to the </a:t>
            </a:r>
            <a:r>
              <a:rPr lang="en-US" dirty="0" err="1" smtClean="0"/>
              <a:t>OAuth</a:t>
            </a:r>
            <a:r>
              <a:rPr lang="en-US" dirty="0" smtClean="0"/>
              <a:t> API to get client credentials for the CMS API</a:t>
            </a:r>
          </a:p>
          <a:p>
            <a:r>
              <a:rPr lang="en-US" dirty="0" smtClean="0"/>
              <a:t>What you will need:</a:t>
            </a:r>
          </a:p>
          <a:p>
            <a:pPr lvl="1"/>
            <a:r>
              <a:rPr lang="en-US" dirty="0" smtClean="0"/>
              <a:t>Files for the exercises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http://files.brightcove.com</a:t>
            </a:r>
            <a:r>
              <a:rPr lang="en-US" dirty="0" smtClean="0">
                <a:hlinkClick r:id="rId2"/>
              </a:rPr>
              <a:t>/oauth-exercises.zip</a:t>
            </a:r>
            <a:endParaRPr lang="en-US" dirty="0" smtClean="0"/>
          </a:p>
          <a:p>
            <a:pPr lvl="1"/>
            <a:r>
              <a:rPr lang="en-US" dirty="0" smtClean="0"/>
              <a:t>A browser to access Studio</a:t>
            </a:r>
          </a:p>
          <a:p>
            <a:pPr lvl="1"/>
            <a:r>
              <a:rPr lang="en-US" dirty="0" smtClean="0"/>
              <a:t>Ability to run CURL commands (native on Macs; for Windows, </a:t>
            </a:r>
            <a:r>
              <a:rPr lang="en-US" dirty="0"/>
              <a:t>you can get these tools by installing </a:t>
            </a:r>
            <a:r>
              <a:rPr lang="en-US" dirty="0" err="1">
                <a:hlinkClick r:id="rId3"/>
              </a:rPr>
              <a:t>cygwin</a:t>
            </a:r>
            <a:r>
              <a:rPr lang="en-US" dirty="0"/>
              <a:t>. During the install you will be prompted for packages to install. Open the Net package, then check the curl option and then finish the installation</a:t>
            </a:r>
            <a:r>
              <a:rPr lang="en-US" dirty="0" smtClean="0"/>
              <a:t>.)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9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24498"/>
      </p:ext>
    </p:extLst>
  </p:cSld>
  <p:clrMapOvr>
    <a:masterClrMapping/>
  </p:clrMapOvr>
  <p:transition xmlns:p14="http://schemas.microsoft.com/office/powerpoint/2010/main">
    <p:fade/>
  </p:transition>
</p:sld>
</file>

<file path=ppt/theme/theme1.xml><?xml version="1.0" encoding="utf-8"?>
<a:theme xmlns:a="http://schemas.openxmlformats.org/drawingml/2006/main" name="BC-Template2014">
  <a:themeElements>
    <a:clrScheme name="Brightcove_Q3_2014">
      <a:dk1>
        <a:srgbClr val="8F8F90"/>
      </a:dk1>
      <a:lt1>
        <a:sysClr val="window" lastClr="FFFFFF"/>
      </a:lt1>
      <a:dk2>
        <a:srgbClr val="3F4140"/>
      </a:dk2>
      <a:lt2>
        <a:srgbClr val="EFEFF0"/>
      </a:lt2>
      <a:accent1>
        <a:srgbClr val="95BA2F"/>
      </a:accent1>
      <a:accent2>
        <a:srgbClr val="F67E33"/>
      </a:accent2>
      <a:accent3>
        <a:srgbClr val="ED3093"/>
      </a:accent3>
      <a:accent4>
        <a:srgbClr val="409CA9"/>
      </a:accent4>
      <a:accent5>
        <a:srgbClr val="32488A"/>
      </a:accent5>
      <a:accent6>
        <a:srgbClr val="8C8C8C"/>
      </a:accent6>
      <a:hlink>
        <a:srgbClr val="358C99"/>
      </a:hlink>
      <a:folHlink>
        <a:srgbClr val="276C76"/>
      </a:folHlink>
    </a:clrScheme>
    <a:fontScheme name="Brightcove_fin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="" xmlns:thm15="http://schemas.microsoft.com/office/thememl/2012/main" name="bc-16x9-template.pptx" id="{93A921FE-6E80-4342-8EC2-1C4408DF7A38}" vid="{E2B69E2C-B113-4B58-92F2-73639C295189}"/>
    </a:ext>
  </a:extLst>
</a:theme>
</file>

<file path=ppt/theme/theme2.xml><?xml version="1.0" encoding="utf-8"?>
<a:theme xmlns:a="http://schemas.openxmlformats.org/drawingml/2006/main" name="Brightcove Dark">
  <a:themeElements>
    <a:clrScheme name="Brightcove_final">
      <a:dk1>
        <a:srgbClr val="8F8F90"/>
      </a:dk1>
      <a:lt1>
        <a:sysClr val="window" lastClr="FFFFFF"/>
      </a:lt1>
      <a:dk2>
        <a:srgbClr val="3F4140"/>
      </a:dk2>
      <a:lt2>
        <a:srgbClr val="EFEFF0"/>
      </a:lt2>
      <a:accent1>
        <a:srgbClr val="95BA2F"/>
      </a:accent1>
      <a:accent2>
        <a:srgbClr val="F67E33"/>
      </a:accent2>
      <a:accent3>
        <a:srgbClr val="ED3093"/>
      </a:accent3>
      <a:accent4>
        <a:srgbClr val="409CA9"/>
      </a:accent4>
      <a:accent5>
        <a:srgbClr val="C1C1C1"/>
      </a:accent5>
      <a:accent6>
        <a:srgbClr val="8C8C8C"/>
      </a:accent6>
      <a:hlink>
        <a:srgbClr val="358C99"/>
      </a:hlink>
      <a:folHlink>
        <a:srgbClr val="276C76"/>
      </a:folHlink>
    </a:clrScheme>
    <a:fontScheme name="Brightcove_fin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="" xmlns:thm15="http://schemas.microsoft.com/office/thememl/2012/main" name="bc-16x9-template.pptx" id="{93A921FE-6E80-4342-8EC2-1C4408DF7A38}" vid="{C099BF17-C8B7-4BE4-B7A9-F9964453B8ED}"/>
    </a:ext>
  </a:extLst>
</a:theme>
</file>

<file path=ppt/theme/theme3.xml><?xml version="1.0" encoding="utf-8"?>
<a:theme xmlns:a="http://schemas.openxmlformats.org/drawingml/2006/main" name="2014 Titles">
  <a:themeElements>
    <a:clrScheme name="Brightcove">
      <a:dk1>
        <a:srgbClr val="8F8F90"/>
      </a:dk1>
      <a:lt1>
        <a:sysClr val="window" lastClr="FFFFFF"/>
      </a:lt1>
      <a:dk2>
        <a:srgbClr val="3F4140"/>
      </a:dk2>
      <a:lt2>
        <a:srgbClr val="EFEFF0"/>
      </a:lt2>
      <a:accent1>
        <a:srgbClr val="95BA2F"/>
      </a:accent1>
      <a:accent2>
        <a:srgbClr val="FBAD18"/>
      </a:accent2>
      <a:accent3>
        <a:srgbClr val="ED3093"/>
      </a:accent3>
      <a:accent4>
        <a:srgbClr val="409CA9"/>
      </a:accent4>
      <a:accent5>
        <a:srgbClr val="C1C1C1"/>
      </a:accent5>
      <a:accent6>
        <a:srgbClr val="8C8C8C"/>
      </a:accent6>
      <a:hlink>
        <a:srgbClr val="358C99"/>
      </a:hlink>
      <a:folHlink>
        <a:srgbClr val="276C76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="" xmlns:thm15="http://schemas.microsoft.com/office/thememl/2012/main" name="bc-16x9-template.pptx" id="{93A921FE-6E80-4342-8EC2-1C4408DF7A38}" vid="{3895BFDA-DD2F-40AB-A4AF-F0BD206DA9BF}"/>
    </a:ext>
  </a:extLst>
</a:theme>
</file>

<file path=ppt/theme/theme4.xml><?xml version="1.0" encoding="utf-8"?>
<a:theme xmlns:a="http://schemas.openxmlformats.org/drawingml/2006/main" name="Product titles with taglin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="" xmlns:thm15="http://schemas.microsoft.com/office/thememl/2012/main" name="bc-16x9-template.pptx" id="{93A921FE-6E80-4342-8EC2-1C4408DF7A38}" vid="{2E91D1BA-F315-4F6F-ABF8-9584CB0798AE}"/>
    </a:ext>
  </a:extLst>
</a:theme>
</file>

<file path=ppt/theme/theme5.xml><?xml version="1.0" encoding="utf-8"?>
<a:theme xmlns:a="http://schemas.openxmlformats.org/drawingml/2006/main" name="Products with no tagline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="" xmlns:thm15="http://schemas.microsoft.com/office/thememl/2012/main" name="bc-16x9-template.pptx" id="{93A921FE-6E80-4342-8EC2-1C4408DF7A38}" vid="{25F19BAD-74FA-47F8-BCA9-3B24D0DC190F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5622</TotalTime>
  <Words>760</Words>
  <Application>Microsoft Macintosh PowerPoint</Application>
  <PresentationFormat>Custom</PresentationFormat>
  <Paragraphs>102</Paragraphs>
  <Slides>12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5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BC-Template2014</vt:lpstr>
      <vt:lpstr>Brightcove Dark</vt:lpstr>
      <vt:lpstr>2014 Titles</vt:lpstr>
      <vt:lpstr>Product titles with tagline</vt:lpstr>
      <vt:lpstr>Products with no taglines</vt:lpstr>
      <vt:lpstr>Working with OAuth</vt:lpstr>
      <vt:lpstr>What is Oauth 2.0</vt:lpstr>
      <vt:lpstr>How does it work?</vt:lpstr>
      <vt:lpstr>Client Credential Flow</vt:lpstr>
      <vt:lpstr>Sequence Diagram: One App</vt:lpstr>
      <vt:lpstr>Sequence Diagram: Multiple Apps</vt:lpstr>
      <vt:lpstr>Working with OAuth</vt:lpstr>
      <vt:lpstr>What You Need</vt:lpstr>
      <vt:lpstr>Hands-on: Get Client Credentials</vt:lpstr>
      <vt:lpstr>Get Your BC_TOKEN </vt:lpstr>
      <vt:lpstr>Get Your Access Credentials</vt:lpstr>
      <vt:lpstr>Make an API Call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dave</dc:creator>
  <cp:lastModifiedBy>Robert Crooks</cp:lastModifiedBy>
  <cp:revision>28</cp:revision>
  <dcterms:created xsi:type="dcterms:W3CDTF">2014-09-13T21:02:55Z</dcterms:created>
  <dcterms:modified xsi:type="dcterms:W3CDTF">2014-10-28T19:14:03Z</dcterms:modified>
</cp:coreProperties>
</file>